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1" r:id="rId4"/>
    <p:sldId id="263" r:id="rId5"/>
    <p:sldId id="264" r:id="rId6"/>
    <p:sldId id="265" r:id="rId7"/>
    <p:sldId id="287" r:id="rId8"/>
    <p:sldId id="288" r:id="rId9"/>
    <p:sldId id="289" r:id="rId10"/>
    <p:sldId id="266" r:id="rId11"/>
    <p:sldId id="290" r:id="rId12"/>
    <p:sldId id="292" r:id="rId13"/>
    <p:sldId id="293" r:id="rId14"/>
    <p:sldId id="267" r:id="rId15"/>
    <p:sldId id="268" r:id="rId16"/>
    <p:sldId id="291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4" r:id="rId30"/>
    <p:sldId id="286" r:id="rId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88EF3F-3FC0-4D35-A52F-2A1778ADF3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398E60-D00B-4FF2-9A3C-DFB329327CDB}">
      <dgm:prSet phldrT="[Text]"/>
      <dgm:spPr/>
      <dgm:t>
        <a:bodyPr/>
        <a:lstStyle/>
        <a:p>
          <a:r>
            <a:rPr lang="en-US" dirty="0"/>
            <a:t>PMS - CMS</a:t>
          </a:r>
        </a:p>
      </dgm:t>
    </dgm:pt>
    <dgm:pt modelId="{E79F138A-F57E-4121-B814-300619AFB08A}" type="parTrans" cxnId="{D944447C-8697-4AB0-9B34-3CEED454AFB0}">
      <dgm:prSet/>
      <dgm:spPr/>
      <dgm:t>
        <a:bodyPr/>
        <a:lstStyle/>
        <a:p>
          <a:endParaRPr lang="en-US"/>
        </a:p>
      </dgm:t>
    </dgm:pt>
    <dgm:pt modelId="{DB6728BB-7DA1-4A78-BEF1-63C3AECCF990}" type="sibTrans" cxnId="{D944447C-8697-4AB0-9B34-3CEED454AFB0}">
      <dgm:prSet/>
      <dgm:spPr/>
      <dgm:t>
        <a:bodyPr/>
        <a:lstStyle/>
        <a:p>
          <a:endParaRPr lang="en-US"/>
        </a:p>
      </dgm:t>
    </dgm:pt>
    <dgm:pt modelId="{B5F1A742-02B0-4F89-AF99-1F8215B6592E}">
      <dgm:prSet phldrT="[Text]"/>
      <dgm:spPr/>
      <dgm:t>
        <a:bodyPr/>
        <a:lstStyle/>
        <a:p>
          <a:r>
            <a:rPr lang="en-US" dirty="0"/>
            <a:t>SEMS</a:t>
          </a:r>
        </a:p>
      </dgm:t>
    </dgm:pt>
    <dgm:pt modelId="{DF1B69D3-5422-4C6F-BDC4-ABF579FBCDA8}" type="parTrans" cxnId="{F86ADC14-25A6-42F2-B067-D9B8E70B966B}">
      <dgm:prSet/>
      <dgm:spPr/>
      <dgm:t>
        <a:bodyPr/>
        <a:lstStyle/>
        <a:p>
          <a:endParaRPr lang="en-US"/>
        </a:p>
      </dgm:t>
    </dgm:pt>
    <dgm:pt modelId="{BAB05F7A-6B81-4EEC-8B2D-EB6B7EA9A1AA}" type="sibTrans" cxnId="{F86ADC14-25A6-42F2-B067-D9B8E70B966B}">
      <dgm:prSet/>
      <dgm:spPr/>
      <dgm:t>
        <a:bodyPr/>
        <a:lstStyle/>
        <a:p>
          <a:endParaRPr lang="en-US"/>
        </a:p>
      </dgm:t>
    </dgm:pt>
    <dgm:pt modelId="{3603F852-AB7C-45C9-BA35-D365DB26335F}">
      <dgm:prSet phldrT="[Text]"/>
      <dgm:spPr/>
      <dgm:t>
        <a:bodyPr/>
        <a:lstStyle/>
        <a:p>
          <a:r>
            <a:rPr lang="en-US" dirty="0"/>
            <a:t>Mother Child Tracking</a:t>
          </a:r>
        </a:p>
      </dgm:t>
    </dgm:pt>
    <dgm:pt modelId="{978877C2-2800-4DD9-A09F-C7909466A1BC}" type="parTrans" cxnId="{9626870A-58EA-4CAF-B94B-DD1C0C73733B}">
      <dgm:prSet/>
      <dgm:spPr/>
      <dgm:t>
        <a:bodyPr/>
        <a:lstStyle/>
        <a:p>
          <a:endParaRPr lang="en-US"/>
        </a:p>
      </dgm:t>
    </dgm:pt>
    <dgm:pt modelId="{BED5E4E4-2C2E-420A-8844-310E07247CAB}" type="sibTrans" cxnId="{9626870A-58EA-4CAF-B94B-DD1C0C73733B}">
      <dgm:prSet/>
      <dgm:spPr/>
      <dgm:t>
        <a:bodyPr/>
        <a:lstStyle/>
        <a:p>
          <a:endParaRPr lang="en-US"/>
        </a:p>
      </dgm:t>
    </dgm:pt>
    <dgm:pt modelId="{ACD3E20E-3C92-4452-9481-DBE952D1B8D1}">
      <dgm:prSet phldrT="[Text]"/>
      <dgm:spPr/>
      <dgm:t>
        <a:bodyPr/>
        <a:lstStyle/>
        <a:p>
          <a:r>
            <a:rPr lang="en-US" dirty="0"/>
            <a:t>PRS</a:t>
          </a:r>
        </a:p>
      </dgm:t>
    </dgm:pt>
    <dgm:pt modelId="{8A32E7C9-449A-4233-B903-1747AE93750E}" type="parTrans" cxnId="{CDB490BA-40A6-45F3-8B34-7CB02EC0CB58}">
      <dgm:prSet/>
      <dgm:spPr/>
      <dgm:t>
        <a:bodyPr/>
        <a:lstStyle/>
        <a:p>
          <a:endParaRPr lang="en-US"/>
        </a:p>
      </dgm:t>
    </dgm:pt>
    <dgm:pt modelId="{CA4A45DB-4E43-4EB7-B5EC-79D331B0E2B1}" type="sibTrans" cxnId="{CDB490BA-40A6-45F3-8B34-7CB02EC0CB58}">
      <dgm:prSet/>
      <dgm:spPr/>
      <dgm:t>
        <a:bodyPr/>
        <a:lstStyle/>
        <a:p>
          <a:endParaRPr lang="en-US"/>
        </a:p>
      </dgm:t>
    </dgm:pt>
    <dgm:pt modelId="{CCC2DD1F-CDA7-4B6F-B9AE-2716BF0E873B}">
      <dgm:prSet phldrT="[Text]"/>
      <dgm:spPr/>
      <dgm:t>
        <a:bodyPr/>
        <a:lstStyle/>
        <a:p>
          <a:r>
            <a:rPr lang="en-US" dirty="0"/>
            <a:t>People Representative Solution</a:t>
          </a:r>
        </a:p>
      </dgm:t>
    </dgm:pt>
    <dgm:pt modelId="{3E225DE1-9BC0-4FBE-B885-FCE52879C1EC}" type="parTrans" cxnId="{73D3A2F6-7818-42F8-9AF0-ABD04DA24EF2}">
      <dgm:prSet/>
      <dgm:spPr/>
      <dgm:t>
        <a:bodyPr/>
        <a:lstStyle/>
        <a:p>
          <a:endParaRPr lang="en-US"/>
        </a:p>
      </dgm:t>
    </dgm:pt>
    <dgm:pt modelId="{E54D5BD2-062C-47F4-A41D-A2B51FA06671}" type="sibTrans" cxnId="{73D3A2F6-7818-42F8-9AF0-ABD04DA24EF2}">
      <dgm:prSet/>
      <dgm:spPr/>
      <dgm:t>
        <a:bodyPr/>
        <a:lstStyle/>
        <a:p>
          <a:endParaRPr lang="en-US"/>
        </a:p>
      </dgm:t>
    </dgm:pt>
    <dgm:pt modelId="{02C6EF2D-D92C-4A6D-9A79-A3A78798FF3E}">
      <dgm:prSet phldrT="[Text]"/>
      <dgm:spPr/>
      <dgm:t>
        <a:bodyPr/>
        <a:lstStyle/>
        <a:p>
          <a:r>
            <a:rPr lang="en-US" dirty="0"/>
            <a:t>MCTS </a:t>
          </a:r>
        </a:p>
      </dgm:t>
    </dgm:pt>
    <dgm:pt modelId="{4A753DE2-A0DB-4F26-BEEA-F0AF339BFC32}" type="parTrans" cxnId="{C769A4F1-ACDB-48ED-A9F0-3D8C904B6E4C}">
      <dgm:prSet/>
      <dgm:spPr/>
      <dgm:t>
        <a:bodyPr/>
        <a:lstStyle/>
        <a:p>
          <a:endParaRPr lang="en-US"/>
        </a:p>
      </dgm:t>
    </dgm:pt>
    <dgm:pt modelId="{9BAF96BA-4673-45EA-9A8E-E7D8BA11074B}" type="sibTrans" cxnId="{C769A4F1-ACDB-48ED-A9F0-3D8C904B6E4C}">
      <dgm:prSet/>
      <dgm:spPr/>
      <dgm:t>
        <a:bodyPr/>
        <a:lstStyle/>
        <a:p>
          <a:endParaRPr lang="en-US"/>
        </a:p>
      </dgm:t>
    </dgm:pt>
    <dgm:pt modelId="{0AC8D5F8-1DDE-4090-8845-AC6ED35B36FE}">
      <dgm:prSet phldrT="[Text]"/>
      <dgm:spPr/>
      <dgm:t>
        <a:bodyPr/>
        <a:lstStyle/>
        <a:p>
          <a:r>
            <a:rPr lang="en-US" dirty="0"/>
            <a:t>Smart Election Monitoring</a:t>
          </a:r>
        </a:p>
      </dgm:t>
    </dgm:pt>
    <dgm:pt modelId="{1D966E89-9C14-43A1-B849-772588FF1F97}" type="parTrans" cxnId="{3ACF42B4-2B85-40B2-9060-03ABFF546298}">
      <dgm:prSet/>
      <dgm:spPr/>
      <dgm:t>
        <a:bodyPr/>
        <a:lstStyle/>
        <a:p>
          <a:endParaRPr lang="en-US"/>
        </a:p>
      </dgm:t>
    </dgm:pt>
    <dgm:pt modelId="{BE105E09-CDCE-4A7D-931D-7BC96EEC8583}" type="sibTrans" cxnId="{3ACF42B4-2B85-40B2-9060-03ABFF546298}">
      <dgm:prSet/>
      <dgm:spPr/>
      <dgm:t>
        <a:bodyPr/>
        <a:lstStyle/>
        <a:p>
          <a:endParaRPr lang="en-US"/>
        </a:p>
      </dgm:t>
    </dgm:pt>
    <dgm:pt modelId="{DBFF1589-C32D-4D4E-A275-32F0183A9984}">
      <dgm:prSet phldrT="[Text]"/>
      <dgm:spPr/>
      <dgm:t>
        <a:bodyPr/>
        <a:lstStyle/>
        <a:p>
          <a:r>
            <a:rPr lang="en-US" dirty="0"/>
            <a:t>Project Monitoring System </a:t>
          </a:r>
        </a:p>
      </dgm:t>
    </dgm:pt>
    <dgm:pt modelId="{DAE88104-2936-4B22-8383-E6575EFDB537}" type="parTrans" cxnId="{1FBBA70F-12EE-4CF4-ACD7-15AB143E174B}">
      <dgm:prSet/>
      <dgm:spPr/>
      <dgm:t>
        <a:bodyPr/>
        <a:lstStyle/>
        <a:p>
          <a:endParaRPr lang="en-US"/>
        </a:p>
      </dgm:t>
    </dgm:pt>
    <dgm:pt modelId="{CD1B9DFF-7A3B-476C-A537-457D67B2DAB9}" type="sibTrans" cxnId="{1FBBA70F-12EE-4CF4-ACD7-15AB143E174B}">
      <dgm:prSet/>
      <dgm:spPr/>
      <dgm:t>
        <a:bodyPr/>
        <a:lstStyle/>
        <a:p>
          <a:endParaRPr lang="en-US"/>
        </a:p>
      </dgm:t>
    </dgm:pt>
    <dgm:pt modelId="{6204343B-0187-4B2C-A8CD-D3CD23882B38}">
      <dgm:prSet phldrT="[Text]"/>
      <dgm:spPr/>
      <dgm:t>
        <a:bodyPr/>
        <a:lstStyle/>
        <a:p>
          <a:r>
            <a:rPr lang="en-US" dirty="0"/>
            <a:t>Construction Monitoring System</a:t>
          </a:r>
        </a:p>
      </dgm:t>
    </dgm:pt>
    <dgm:pt modelId="{4F37D96E-EEB7-4513-90ED-DA335027414F}" type="parTrans" cxnId="{7CA58D2C-BEAC-45A6-B131-5AF30F312635}">
      <dgm:prSet/>
      <dgm:spPr/>
      <dgm:t>
        <a:bodyPr/>
        <a:lstStyle/>
        <a:p>
          <a:endParaRPr lang="en-US"/>
        </a:p>
      </dgm:t>
    </dgm:pt>
    <dgm:pt modelId="{AD6B4715-ECA0-4A83-A0DA-EF612D712C19}" type="sibTrans" cxnId="{7CA58D2C-BEAC-45A6-B131-5AF30F312635}">
      <dgm:prSet/>
      <dgm:spPr/>
      <dgm:t>
        <a:bodyPr/>
        <a:lstStyle/>
        <a:p>
          <a:endParaRPr lang="en-US"/>
        </a:p>
      </dgm:t>
    </dgm:pt>
    <dgm:pt modelId="{D2AB2CE3-BB5F-4DFA-BC10-F846128BAC0F}">
      <dgm:prSet phldrT="[Text]"/>
      <dgm:spPr/>
      <dgm:t>
        <a:bodyPr/>
        <a:lstStyle/>
        <a:p>
          <a:r>
            <a:rPr lang="en-US" dirty="0" err="1"/>
            <a:t>Swachh</a:t>
          </a:r>
          <a:r>
            <a:rPr lang="en-US" dirty="0"/>
            <a:t> Bharat</a:t>
          </a:r>
        </a:p>
      </dgm:t>
    </dgm:pt>
    <dgm:pt modelId="{28526C6E-6B82-4896-8D99-1B9DE3F7F078}" type="parTrans" cxnId="{7CF0C59B-3A39-4131-B086-BC2830610EC2}">
      <dgm:prSet/>
      <dgm:spPr/>
      <dgm:t>
        <a:bodyPr/>
        <a:lstStyle/>
        <a:p>
          <a:endParaRPr lang="en-US"/>
        </a:p>
      </dgm:t>
    </dgm:pt>
    <dgm:pt modelId="{DA4ED162-F2E0-4941-8790-9B3EA67546D0}" type="sibTrans" cxnId="{7CF0C59B-3A39-4131-B086-BC2830610EC2}">
      <dgm:prSet/>
      <dgm:spPr/>
      <dgm:t>
        <a:bodyPr/>
        <a:lstStyle/>
        <a:p>
          <a:endParaRPr lang="en-US"/>
        </a:p>
      </dgm:t>
    </dgm:pt>
    <dgm:pt modelId="{87FBD2C5-ADDF-4731-A4F6-EDCF19AEE7BF}">
      <dgm:prSet phldrT="[Text]"/>
      <dgm:spPr/>
      <dgm:t>
        <a:bodyPr/>
        <a:lstStyle/>
        <a:p>
          <a:r>
            <a:rPr lang="en-US" dirty="0"/>
            <a:t>Sanitation Survey</a:t>
          </a:r>
        </a:p>
      </dgm:t>
    </dgm:pt>
    <dgm:pt modelId="{D7511E7F-7B84-4221-AED3-6672460C5430}" type="parTrans" cxnId="{B4E5C5E2-76CD-4F71-947B-75A909951F76}">
      <dgm:prSet/>
      <dgm:spPr/>
      <dgm:t>
        <a:bodyPr/>
        <a:lstStyle/>
        <a:p>
          <a:endParaRPr lang="en-US"/>
        </a:p>
      </dgm:t>
    </dgm:pt>
    <dgm:pt modelId="{584CECA2-926E-4971-B732-81E79E32DE97}" type="sibTrans" cxnId="{B4E5C5E2-76CD-4F71-947B-75A909951F76}">
      <dgm:prSet/>
      <dgm:spPr/>
      <dgm:t>
        <a:bodyPr/>
        <a:lstStyle/>
        <a:p>
          <a:endParaRPr lang="en-US"/>
        </a:p>
      </dgm:t>
    </dgm:pt>
    <dgm:pt modelId="{3A456E9F-AA37-4ED7-9AA9-20A3F65C66D8}" type="pres">
      <dgm:prSet presAssocID="{7988EF3F-3FC0-4D35-A52F-2A1778ADF3B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A9FDDE-635E-4CB4-B257-BA0F114F4DD3}" type="pres">
      <dgm:prSet presAssocID="{54398E60-D00B-4FF2-9A3C-DFB329327CDB}" presName="composite" presStyleCnt="0"/>
      <dgm:spPr/>
    </dgm:pt>
    <dgm:pt modelId="{7B7F65B9-4D2A-44CA-B81F-B96F7DBD520C}" type="pres">
      <dgm:prSet presAssocID="{54398E60-D00B-4FF2-9A3C-DFB329327CD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9DF7D-8338-4A95-BE28-5FBEE9193D73}" type="pres">
      <dgm:prSet presAssocID="{54398E60-D00B-4FF2-9A3C-DFB329327CDB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18317-AB40-41E3-A2DF-71A4FDE21E3A}" type="pres">
      <dgm:prSet presAssocID="{DB6728BB-7DA1-4A78-BEF1-63C3AECCF990}" presName="space" presStyleCnt="0"/>
      <dgm:spPr/>
    </dgm:pt>
    <dgm:pt modelId="{3F468BA7-B52B-4886-922E-C5E5539D1794}" type="pres">
      <dgm:prSet presAssocID="{B5F1A742-02B0-4F89-AF99-1F8215B6592E}" presName="composite" presStyleCnt="0"/>
      <dgm:spPr/>
    </dgm:pt>
    <dgm:pt modelId="{A20E6CC9-2D79-4B40-B632-6C202F4466B2}" type="pres">
      <dgm:prSet presAssocID="{B5F1A742-02B0-4F89-AF99-1F8215B6592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62732-1B4C-472A-BFD8-2AC42B6832D8}" type="pres">
      <dgm:prSet presAssocID="{B5F1A742-02B0-4F89-AF99-1F8215B6592E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B2985-A4F9-45C0-94EF-BB33D2481440}" type="pres">
      <dgm:prSet presAssocID="{BAB05F7A-6B81-4EEC-8B2D-EB6B7EA9A1AA}" presName="space" presStyleCnt="0"/>
      <dgm:spPr/>
    </dgm:pt>
    <dgm:pt modelId="{F851553D-155B-4482-8410-4D463EB42190}" type="pres">
      <dgm:prSet presAssocID="{02C6EF2D-D92C-4A6D-9A79-A3A78798FF3E}" presName="composite" presStyleCnt="0"/>
      <dgm:spPr/>
    </dgm:pt>
    <dgm:pt modelId="{E764D1DF-A029-44F7-B517-5DCC93F31E65}" type="pres">
      <dgm:prSet presAssocID="{02C6EF2D-D92C-4A6D-9A79-A3A78798FF3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0F3B3-8419-42B7-969C-A63A98E7C069}" type="pres">
      <dgm:prSet presAssocID="{02C6EF2D-D92C-4A6D-9A79-A3A78798FF3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756B2-8D04-4B2F-BA1E-F46249C702B6}" type="pres">
      <dgm:prSet presAssocID="{9BAF96BA-4673-45EA-9A8E-E7D8BA11074B}" presName="space" presStyleCnt="0"/>
      <dgm:spPr/>
    </dgm:pt>
    <dgm:pt modelId="{FDDAF15D-43DE-4EB4-A398-AA6DB1F11389}" type="pres">
      <dgm:prSet presAssocID="{ACD3E20E-3C92-4452-9481-DBE952D1B8D1}" presName="composite" presStyleCnt="0"/>
      <dgm:spPr/>
    </dgm:pt>
    <dgm:pt modelId="{0566E9ED-6406-45F0-B111-671354DEC55A}" type="pres">
      <dgm:prSet presAssocID="{ACD3E20E-3C92-4452-9481-DBE952D1B8D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4D3F-87BF-46E1-A536-6CDFA1C941C6}" type="pres">
      <dgm:prSet presAssocID="{ACD3E20E-3C92-4452-9481-DBE952D1B8D1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321A3-7669-43FB-A0D0-D8DADCBF36AB}" type="presOf" srcId="{3603F852-AB7C-45C9-BA35-D365DB26335F}" destId="{4900F3B3-8419-42B7-969C-A63A98E7C069}" srcOrd="0" destOrd="0" presId="urn:microsoft.com/office/officeart/2005/8/layout/hList1"/>
    <dgm:cxn modelId="{1FBBA70F-12EE-4CF4-ACD7-15AB143E174B}" srcId="{54398E60-D00B-4FF2-9A3C-DFB329327CDB}" destId="{DBFF1589-C32D-4D4E-A275-32F0183A9984}" srcOrd="0" destOrd="0" parTransId="{DAE88104-2936-4B22-8383-E6575EFDB537}" sibTransId="{CD1B9DFF-7A3B-476C-A537-457D67B2DAB9}"/>
    <dgm:cxn modelId="{CDB490BA-40A6-45F3-8B34-7CB02EC0CB58}" srcId="{7988EF3F-3FC0-4D35-A52F-2A1778ADF3BC}" destId="{ACD3E20E-3C92-4452-9481-DBE952D1B8D1}" srcOrd="3" destOrd="0" parTransId="{8A32E7C9-449A-4233-B903-1747AE93750E}" sibTransId="{CA4A45DB-4E43-4EB7-B5EC-79D331B0E2B1}"/>
    <dgm:cxn modelId="{4C7E5F30-07A7-4210-AE9D-56974CAAFF8F}" type="presOf" srcId="{CCC2DD1F-CDA7-4B6F-B9AE-2716BF0E873B}" destId="{705D4D3F-87BF-46E1-A536-6CDFA1C941C6}" srcOrd="0" destOrd="0" presId="urn:microsoft.com/office/officeart/2005/8/layout/hList1"/>
    <dgm:cxn modelId="{56D7A121-9F7E-4B46-AACC-28C3FE616FA8}" type="presOf" srcId="{D2AB2CE3-BB5F-4DFA-BC10-F846128BAC0F}" destId="{705D4D3F-87BF-46E1-A536-6CDFA1C941C6}" srcOrd="0" destOrd="1" presId="urn:microsoft.com/office/officeart/2005/8/layout/hList1"/>
    <dgm:cxn modelId="{B843945F-59B1-4A2C-8CD3-D0C5135F08E3}" type="presOf" srcId="{ACD3E20E-3C92-4452-9481-DBE952D1B8D1}" destId="{0566E9ED-6406-45F0-B111-671354DEC55A}" srcOrd="0" destOrd="0" presId="urn:microsoft.com/office/officeart/2005/8/layout/hList1"/>
    <dgm:cxn modelId="{A991102C-9D41-4997-8ECA-E457585D4718}" type="presOf" srcId="{87FBD2C5-ADDF-4731-A4F6-EDCF19AEE7BF}" destId="{705D4D3F-87BF-46E1-A536-6CDFA1C941C6}" srcOrd="0" destOrd="2" presId="urn:microsoft.com/office/officeart/2005/8/layout/hList1"/>
    <dgm:cxn modelId="{BC9E5E81-EA82-4512-85DA-677859A4483F}" type="presOf" srcId="{7988EF3F-3FC0-4D35-A52F-2A1778ADF3BC}" destId="{3A456E9F-AA37-4ED7-9AA9-20A3F65C66D8}" srcOrd="0" destOrd="0" presId="urn:microsoft.com/office/officeart/2005/8/layout/hList1"/>
    <dgm:cxn modelId="{487691EE-1BC1-47A0-AFB1-74E3605187BD}" type="presOf" srcId="{54398E60-D00B-4FF2-9A3C-DFB329327CDB}" destId="{7B7F65B9-4D2A-44CA-B81F-B96F7DBD520C}" srcOrd="0" destOrd="0" presId="urn:microsoft.com/office/officeart/2005/8/layout/hList1"/>
    <dgm:cxn modelId="{73D3A2F6-7818-42F8-9AF0-ABD04DA24EF2}" srcId="{ACD3E20E-3C92-4452-9481-DBE952D1B8D1}" destId="{CCC2DD1F-CDA7-4B6F-B9AE-2716BF0E873B}" srcOrd="0" destOrd="0" parTransId="{3E225DE1-9BC0-4FBE-B885-FCE52879C1EC}" sibTransId="{E54D5BD2-062C-47F4-A41D-A2B51FA06671}"/>
    <dgm:cxn modelId="{F24753F7-3533-4573-9AF0-64F5BCD4BE83}" type="presOf" srcId="{0AC8D5F8-1DDE-4090-8845-AC6ED35B36FE}" destId="{5AA62732-1B4C-472A-BFD8-2AC42B6832D8}" srcOrd="0" destOrd="0" presId="urn:microsoft.com/office/officeart/2005/8/layout/hList1"/>
    <dgm:cxn modelId="{9626870A-58EA-4CAF-B94B-DD1C0C73733B}" srcId="{02C6EF2D-D92C-4A6D-9A79-A3A78798FF3E}" destId="{3603F852-AB7C-45C9-BA35-D365DB26335F}" srcOrd="0" destOrd="0" parTransId="{978877C2-2800-4DD9-A09F-C7909466A1BC}" sibTransId="{BED5E4E4-2C2E-420A-8844-310E07247CAB}"/>
    <dgm:cxn modelId="{3ACF42B4-2B85-40B2-9060-03ABFF546298}" srcId="{B5F1A742-02B0-4F89-AF99-1F8215B6592E}" destId="{0AC8D5F8-1DDE-4090-8845-AC6ED35B36FE}" srcOrd="0" destOrd="0" parTransId="{1D966E89-9C14-43A1-B849-772588FF1F97}" sibTransId="{BE105E09-CDCE-4A7D-931D-7BC96EEC8583}"/>
    <dgm:cxn modelId="{D944447C-8697-4AB0-9B34-3CEED454AFB0}" srcId="{7988EF3F-3FC0-4D35-A52F-2A1778ADF3BC}" destId="{54398E60-D00B-4FF2-9A3C-DFB329327CDB}" srcOrd="0" destOrd="0" parTransId="{E79F138A-F57E-4121-B814-300619AFB08A}" sibTransId="{DB6728BB-7DA1-4A78-BEF1-63C3AECCF990}"/>
    <dgm:cxn modelId="{7CF0C59B-3A39-4131-B086-BC2830610EC2}" srcId="{ACD3E20E-3C92-4452-9481-DBE952D1B8D1}" destId="{D2AB2CE3-BB5F-4DFA-BC10-F846128BAC0F}" srcOrd="1" destOrd="0" parTransId="{28526C6E-6B82-4896-8D99-1B9DE3F7F078}" sibTransId="{DA4ED162-F2E0-4941-8790-9B3EA67546D0}"/>
    <dgm:cxn modelId="{5189674E-E214-41A6-8F24-DFD98C118336}" type="presOf" srcId="{02C6EF2D-D92C-4A6D-9A79-A3A78798FF3E}" destId="{E764D1DF-A029-44F7-B517-5DCC93F31E65}" srcOrd="0" destOrd="0" presId="urn:microsoft.com/office/officeart/2005/8/layout/hList1"/>
    <dgm:cxn modelId="{C769A4F1-ACDB-48ED-A9F0-3D8C904B6E4C}" srcId="{7988EF3F-3FC0-4D35-A52F-2A1778ADF3BC}" destId="{02C6EF2D-D92C-4A6D-9A79-A3A78798FF3E}" srcOrd="2" destOrd="0" parTransId="{4A753DE2-A0DB-4F26-BEEA-F0AF339BFC32}" sibTransId="{9BAF96BA-4673-45EA-9A8E-E7D8BA11074B}"/>
    <dgm:cxn modelId="{3A5970EA-10A5-4C7C-A8B5-C79CA806CC19}" type="presOf" srcId="{6204343B-0187-4B2C-A8CD-D3CD23882B38}" destId="{8AA9DF7D-8338-4A95-BE28-5FBEE9193D73}" srcOrd="0" destOrd="1" presId="urn:microsoft.com/office/officeart/2005/8/layout/hList1"/>
    <dgm:cxn modelId="{7CA58D2C-BEAC-45A6-B131-5AF30F312635}" srcId="{54398E60-D00B-4FF2-9A3C-DFB329327CDB}" destId="{6204343B-0187-4B2C-A8CD-D3CD23882B38}" srcOrd="1" destOrd="0" parTransId="{4F37D96E-EEB7-4513-90ED-DA335027414F}" sibTransId="{AD6B4715-ECA0-4A83-A0DA-EF612D712C19}"/>
    <dgm:cxn modelId="{B3A48734-72B9-407F-92AA-DFF4C33D9260}" type="presOf" srcId="{B5F1A742-02B0-4F89-AF99-1F8215B6592E}" destId="{A20E6CC9-2D79-4B40-B632-6C202F4466B2}" srcOrd="0" destOrd="0" presId="urn:microsoft.com/office/officeart/2005/8/layout/hList1"/>
    <dgm:cxn modelId="{B4E5C5E2-76CD-4F71-947B-75A909951F76}" srcId="{ACD3E20E-3C92-4452-9481-DBE952D1B8D1}" destId="{87FBD2C5-ADDF-4731-A4F6-EDCF19AEE7BF}" srcOrd="2" destOrd="0" parTransId="{D7511E7F-7B84-4221-AED3-6672460C5430}" sibTransId="{584CECA2-926E-4971-B732-81E79E32DE97}"/>
    <dgm:cxn modelId="{4DB6BCDB-7C37-4E8E-825C-B06A75F37B2C}" type="presOf" srcId="{DBFF1589-C32D-4D4E-A275-32F0183A9984}" destId="{8AA9DF7D-8338-4A95-BE28-5FBEE9193D73}" srcOrd="0" destOrd="0" presId="urn:microsoft.com/office/officeart/2005/8/layout/hList1"/>
    <dgm:cxn modelId="{F86ADC14-25A6-42F2-B067-D9B8E70B966B}" srcId="{7988EF3F-3FC0-4D35-A52F-2A1778ADF3BC}" destId="{B5F1A742-02B0-4F89-AF99-1F8215B6592E}" srcOrd="1" destOrd="0" parTransId="{DF1B69D3-5422-4C6F-BDC4-ABF579FBCDA8}" sibTransId="{BAB05F7A-6B81-4EEC-8B2D-EB6B7EA9A1AA}"/>
    <dgm:cxn modelId="{27500B31-4C9E-4734-B9A9-5F4D968324A8}" type="presParOf" srcId="{3A456E9F-AA37-4ED7-9AA9-20A3F65C66D8}" destId="{DBA9FDDE-635E-4CB4-B257-BA0F114F4DD3}" srcOrd="0" destOrd="0" presId="urn:microsoft.com/office/officeart/2005/8/layout/hList1"/>
    <dgm:cxn modelId="{92BBE85D-B28E-4E35-A525-53302A33D09D}" type="presParOf" srcId="{DBA9FDDE-635E-4CB4-B257-BA0F114F4DD3}" destId="{7B7F65B9-4D2A-44CA-B81F-B96F7DBD520C}" srcOrd="0" destOrd="0" presId="urn:microsoft.com/office/officeart/2005/8/layout/hList1"/>
    <dgm:cxn modelId="{256C21A1-8B67-4918-ACB0-B3F43AC7D8BB}" type="presParOf" srcId="{DBA9FDDE-635E-4CB4-B257-BA0F114F4DD3}" destId="{8AA9DF7D-8338-4A95-BE28-5FBEE9193D73}" srcOrd="1" destOrd="0" presId="urn:microsoft.com/office/officeart/2005/8/layout/hList1"/>
    <dgm:cxn modelId="{F60CE37D-BBEC-45B8-B1A3-5F4B7D924BC3}" type="presParOf" srcId="{3A456E9F-AA37-4ED7-9AA9-20A3F65C66D8}" destId="{25818317-AB40-41E3-A2DF-71A4FDE21E3A}" srcOrd="1" destOrd="0" presId="urn:microsoft.com/office/officeart/2005/8/layout/hList1"/>
    <dgm:cxn modelId="{DE123264-8695-4F3C-9975-81CE2F3F953C}" type="presParOf" srcId="{3A456E9F-AA37-4ED7-9AA9-20A3F65C66D8}" destId="{3F468BA7-B52B-4886-922E-C5E5539D1794}" srcOrd="2" destOrd="0" presId="urn:microsoft.com/office/officeart/2005/8/layout/hList1"/>
    <dgm:cxn modelId="{5225EE0D-AD47-4E6E-B11E-BE2879A36493}" type="presParOf" srcId="{3F468BA7-B52B-4886-922E-C5E5539D1794}" destId="{A20E6CC9-2D79-4B40-B632-6C202F4466B2}" srcOrd="0" destOrd="0" presId="urn:microsoft.com/office/officeart/2005/8/layout/hList1"/>
    <dgm:cxn modelId="{9C1E76BC-D169-488A-A838-1074BFD9B4A0}" type="presParOf" srcId="{3F468BA7-B52B-4886-922E-C5E5539D1794}" destId="{5AA62732-1B4C-472A-BFD8-2AC42B6832D8}" srcOrd="1" destOrd="0" presId="urn:microsoft.com/office/officeart/2005/8/layout/hList1"/>
    <dgm:cxn modelId="{0F58DFF8-04EA-4D13-88FF-E8C387D2D444}" type="presParOf" srcId="{3A456E9F-AA37-4ED7-9AA9-20A3F65C66D8}" destId="{F8BB2985-A4F9-45C0-94EF-BB33D2481440}" srcOrd="3" destOrd="0" presId="urn:microsoft.com/office/officeart/2005/8/layout/hList1"/>
    <dgm:cxn modelId="{1FC3E438-2144-4706-BA56-03A45BEBF481}" type="presParOf" srcId="{3A456E9F-AA37-4ED7-9AA9-20A3F65C66D8}" destId="{F851553D-155B-4482-8410-4D463EB42190}" srcOrd="4" destOrd="0" presId="urn:microsoft.com/office/officeart/2005/8/layout/hList1"/>
    <dgm:cxn modelId="{55DF4655-ADC3-4BE9-82D3-EAF2BEB052F6}" type="presParOf" srcId="{F851553D-155B-4482-8410-4D463EB42190}" destId="{E764D1DF-A029-44F7-B517-5DCC93F31E65}" srcOrd="0" destOrd="0" presId="urn:microsoft.com/office/officeart/2005/8/layout/hList1"/>
    <dgm:cxn modelId="{44913EEC-64E2-4B35-A7C7-D07623AD002D}" type="presParOf" srcId="{F851553D-155B-4482-8410-4D463EB42190}" destId="{4900F3B3-8419-42B7-969C-A63A98E7C069}" srcOrd="1" destOrd="0" presId="urn:microsoft.com/office/officeart/2005/8/layout/hList1"/>
    <dgm:cxn modelId="{B30B646C-9414-4813-A03C-BB62EAC50C40}" type="presParOf" srcId="{3A456E9F-AA37-4ED7-9AA9-20A3F65C66D8}" destId="{75E756B2-8D04-4B2F-BA1E-F46249C702B6}" srcOrd="5" destOrd="0" presId="urn:microsoft.com/office/officeart/2005/8/layout/hList1"/>
    <dgm:cxn modelId="{06D48E3D-03C5-4572-8A0E-92C0EB036842}" type="presParOf" srcId="{3A456E9F-AA37-4ED7-9AA9-20A3F65C66D8}" destId="{FDDAF15D-43DE-4EB4-A398-AA6DB1F11389}" srcOrd="6" destOrd="0" presId="urn:microsoft.com/office/officeart/2005/8/layout/hList1"/>
    <dgm:cxn modelId="{E0945C03-2E5D-4A8B-B169-3D13E8E159F6}" type="presParOf" srcId="{FDDAF15D-43DE-4EB4-A398-AA6DB1F11389}" destId="{0566E9ED-6406-45F0-B111-671354DEC55A}" srcOrd="0" destOrd="0" presId="urn:microsoft.com/office/officeart/2005/8/layout/hList1"/>
    <dgm:cxn modelId="{BA15E60C-B8ED-45A7-BCCE-E939F3821AFF}" type="presParOf" srcId="{FDDAF15D-43DE-4EB4-A398-AA6DB1F11389}" destId="{705D4D3F-87BF-46E1-A536-6CDFA1C941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F65B9-4D2A-44CA-B81F-B96F7DBD520C}">
      <dsp:nvSpPr>
        <dsp:cNvPr id="0" name=""/>
        <dsp:cNvSpPr/>
      </dsp:nvSpPr>
      <dsp:spPr>
        <a:xfrm>
          <a:off x="2549" y="14458"/>
          <a:ext cx="153319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PMS - CMS</a:t>
          </a:r>
        </a:p>
      </dsp:txBody>
      <dsp:txXfrm>
        <a:off x="2549" y="14458"/>
        <a:ext cx="1533190" cy="432000"/>
      </dsp:txXfrm>
    </dsp:sp>
    <dsp:sp modelId="{8AA9DF7D-8338-4A95-BE28-5FBEE9193D73}">
      <dsp:nvSpPr>
        <dsp:cNvPr id="0" name=""/>
        <dsp:cNvSpPr/>
      </dsp:nvSpPr>
      <dsp:spPr>
        <a:xfrm>
          <a:off x="2549" y="446458"/>
          <a:ext cx="1533190" cy="1571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Project Monitoring System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Construction Monitoring System</a:t>
          </a:r>
        </a:p>
      </dsp:txBody>
      <dsp:txXfrm>
        <a:off x="2549" y="446458"/>
        <a:ext cx="1533190" cy="1571083"/>
      </dsp:txXfrm>
    </dsp:sp>
    <dsp:sp modelId="{A20E6CC9-2D79-4B40-B632-6C202F4466B2}">
      <dsp:nvSpPr>
        <dsp:cNvPr id="0" name=""/>
        <dsp:cNvSpPr/>
      </dsp:nvSpPr>
      <dsp:spPr>
        <a:xfrm>
          <a:off x="1750386" y="14458"/>
          <a:ext cx="153319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SEMS</a:t>
          </a:r>
        </a:p>
      </dsp:txBody>
      <dsp:txXfrm>
        <a:off x="1750386" y="14458"/>
        <a:ext cx="1533190" cy="432000"/>
      </dsp:txXfrm>
    </dsp:sp>
    <dsp:sp modelId="{5AA62732-1B4C-472A-BFD8-2AC42B6832D8}">
      <dsp:nvSpPr>
        <dsp:cNvPr id="0" name=""/>
        <dsp:cNvSpPr/>
      </dsp:nvSpPr>
      <dsp:spPr>
        <a:xfrm>
          <a:off x="1750386" y="446458"/>
          <a:ext cx="1533190" cy="1571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Smart Election Monitoring</a:t>
          </a:r>
        </a:p>
      </dsp:txBody>
      <dsp:txXfrm>
        <a:off x="1750386" y="446458"/>
        <a:ext cx="1533190" cy="1571083"/>
      </dsp:txXfrm>
    </dsp:sp>
    <dsp:sp modelId="{E764D1DF-A029-44F7-B517-5DCC93F31E65}">
      <dsp:nvSpPr>
        <dsp:cNvPr id="0" name=""/>
        <dsp:cNvSpPr/>
      </dsp:nvSpPr>
      <dsp:spPr>
        <a:xfrm>
          <a:off x="3498223" y="14458"/>
          <a:ext cx="153319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MCTS </a:t>
          </a:r>
        </a:p>
      </dsp:txBody>
      <dsp:txXfrm>
        <a:off x="3498223" y="14458"/>
        <a:ext cx="1533190" cy="432000"/>
      </dsp:txXfrm>
    </dsp:sp>
    <dsp:sp modelId="{4900F3B3-8419-42B7-969C-A63A98E7C069}">
      <dsp:nvSpPr>
        <dsp:cNvPr id="0" name=""/>
        <dsp:cNvSpPr/>
      </dsp:nvSpPr>
      <dsp:spPr>
        <a:xfrm>
          <a:off x="3498223" y="446458"/>
          <a:ext cx="1533190" cy="1571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Mother Child Tracking</a:t>
          </a:r>
        </a:p>
      </dsp:txBody>
      <dsp:txXfrm>
        <a:off x="3498223" y="446458"/>
        <a:ext cx="1533190" cy="1571083"/>
      </dsp:txXfrm>
    </dsp:sp>
    <dsp:sp modelId="{0566E9ED-6406-45F0-B111-671354DEC55A}">
      <dsp:nvSpPr>
        <dsp:cNvPr id="0" name=""/>
        <dsp:cNvSpPr/>
      </dsp:nvSpPr>
      <dsp:spPr>
        <a:xfrm>
          <a:off x="5246060" y="14458"/>
          <a:ext cx="153319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PRS</a:t>
          </a:r>
        </a:p>
      </dsp:txBody>
      <dsp:txXfrm>
        <a:off x="5246060" y="14458"/>
        <a:ext cx="1533190" cy="432000"/>
      </dsp:txXfrm>
    </dsp:sp>
    <dsp:sp modelId="{705D4D3F-87BF-46E1-A536-6CDFA1C941C6}">
      <dsp:nvSpPr>
        <dsp:cNvPr id="0" name=""/>
        <dsp:cNvSpPr/>
      </dsp:nvSpPr>
      <dsp:spPr>
        <a:xfrm>
          <a:off x="5246060" y="446458"/>
          <a:ext cx="1533190" cy="1571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People Representative Solution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/>
            <a:t>Swachh</a:t>
          </a:r>
          <a:r>
            <a:rPr lang="en-US" sz="1500" kern="1200" dirty="0"/>
            <a:t> Bharat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Sanitation Survey</a:t>
          </a:r>
        </a:p>
      </dsp:txBody>
      <dsp:txXfrm>
        <a:off x="5246060" y="446458"/>
        <a:ext cx="1533190" cy="157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844" y="187274"/>
            <a:ext cx="11894311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09064" y="1560702"/>
            <a:ext cx="2644140" cy="3940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08952" y="1193316"/>
            <a:ext cx="4459605" cy="4166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A38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406"/>
            <a:ext cx="7158228" cy="78640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729980" cy="845819"/>
          </a:xfrm>
          <a:custGeom>
            <a:avLst/>
            <a:gdLst/>
            <a:ahLst/>
            <a:cxnLst/>
            <a:rect l="l" t="t" r="r" b="b"/>
            <a:pathLst>
              <a:path w="8729980" h="845819">
                <a:moveTo>
                  <a:pt x="8729472" y="0"/>
                </a:moveTo>
                <a:lnTo>
                  <a:pt x="0" y="0"/>
                </a:lnTo>
                <a:lnTo>
                  <a:pt x="0" y="845820"/>
                </a:lnTo>
                <a:lnTo>
                  <a:pt x="8729472" y="845820"/>
                </a:lnTo>
                <a:lnTo>
                  <a:pt x="872947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4188" y="114300"/>
            <a:ext cx="2743200" cy="98297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72796" y="6554723"/>
            <a:ext cx="11482070" cy="155575"/>
          </a:xfrm>
          <a:custGeom>
            <a:avLst/>
            <a:gdLst/>
            <a:ahLst/>
            <a:cxnLst/>
            <a:rect l="l" t="t" r="r" b="b"/>
            <a:pathLst>
              <a:path w="11482070" h="155575">
                <a:moveTo>
                  <a:pt x="11481816" y="0"/>
                </a:moveTo>
                <a:lnTo>
                  <a:pt x="0" y="0"/>
                </a:lnTo>
                <a:lnTo>
                  <a:pt x="0" y="155447"/>
                </a:lnTo>
                <a:lnTo>
                  <a:pt x="11481816" y="155447"/>
                </a:lnTo>
                <a:lnTo>
                  <a:pt x="114818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095" y="0"/>
            <a:ext cx="12187555" cy="6858000"/>
          </a:xfrm>
          <a:custGeom>
            <a:avLst/>
            <a:gdLst/>
            <a:ahLst/>
            <a:cxnLst/>
            <a:rect l="l" t="t" r="r" b="b"/>
            <a:pathLst>
              <a:path w="12187555" h="6858000">
                <a:moveTo>
                  <a:pt x="12187428" y="0"/>
                </a:moveTo>
                <a:lnTo>
                  <a:pt x="0" y="0"/>
                </a:lnTo>
                <a:lnTo>
                  <a:pt x="0" y="6858000"/>
                </a:lnTo>
                <a:lnTo>
                  <a:pt x="12187428" y="6858000"/>
                </a:lnTo>
                <a:lnTo>
                  <a:pt x="12187428" y="0"/>
                </a:lnTo>
                <a:close/>
              </a:path>
            </a:pathLst>
          </a:custGeom>
          <a:solidFill>
            <a:srgbClr val="0C4DA1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667" y="0"/>
            <a:ext cx="12181840" cy="6858000"/>
          </a:xfrm>
          <a:custGeom>
            <a:avLst/>
            <a:gdLst/>
            <a:ahLst/>
            <a:cxnLst/>
            <a:rect l="l" t="t" r="r" b="b"/>
            <a:pathLst>
              <a:path w="12181840" h="6858000">
                <a:moveTo>
                  <a:pt x="12181332" y="6857998"/>
                </a:moveTo>
                <a:lnTo>
                  <a:pt x="12181332" y="0"/>
                </a:lnTo>
                <a:lnTo>
                  <a:pt x="0" y="0"/>
                </a:lnTo>
                <a:lnTo>
                  <a:pt x="0" y="6857998"/>
                </a:lnTo>
                <a:lnTo>
                  <a:pt x="12181332" y="6857998"/>
                </a:lnTo>
                <a:close/>
              </a:path>
            </a:pathLst>
          </a:custGeom>
          <a:solidFill>
            <a:srgbClr val="C000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406"/>
            <a:ext cx="7158228" cy="78640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729980" cy="845819"/>
          </a:xfrm>
          <a:custGeom>
            <a:avLst/>
            <a:gdLst/>
            <a:ahLst/>
            <a:cxnLst/>
            <a:rect l="l" t="t" r="r" b="b"/>
            <a:pathLst>
              <a:path w="8729980" h="845819">
                <a:moveTo>
                  <a:pt x="8729472" y="0"/>
                </a:moveTo>
                <a:lnTo>
                  <a:pt x="0" y="0"/>
                </a:lnTo>
                <a:lnTo>
                  <a:pt x="0" y="845820"/>
                </a:lnTo>
                <a:lnTo>
                  <a:pt x="8729472" y="845820"/>
                </a:lnTo>
                <a:lnTo>
                  <a:pt x="872947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4188" y="114300"/>
            <a:ext cx="2743200" cy="98297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72796" y="6554723"/>
            <a:ext cx="11482070" cy="155575"/>
          </a:xfrm>
          <a:custGeom>
            <a:avLst/>
            <a:gdLst/>
            <a:ahLst/>
            <a:cxnLst/>
            <a:rect l="l" t="t" r="r" b="b"/>
            <a:pathLst>
              <a:path w="11482070" h="155575">
                <a:moveTo>
                  <a:pt x="11481816" y="0"/>
                </a:moveTo>
                <a:lnTo>
                  <a:pt x="0" y="0"/>
                </a:lnTo>
                <a:lnTo>
                  <a:pt x="0" y="155447"/>
                </a:lnTo>
                <a:lnTo>
                  <a:pt x="11481816" y="155447"/>
                </a:lnTo>
                <a:lnTo>
                  <a:pt x="114818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095" y="0"/>
            <a:ext cx="12187555" cy="6858000"/>
          </a:xfrm>
          <a:custGeom>
            <a:avLst/>
            <a:gdLst/>
            <a:ahLst/>
            <a:cxnLst/>
            <a:rect l="l" t="t" r="r" b="b"/>
            <a:pathLst>
              <a:path w="12187555" h="6858000">
                <a:moveTo>
                  <a:pt x="12187428" y="0"/>
                </a:moveTo>
                <a:lnTo>
                  <a:pt x="0" y="0"/>
                </a:lnTo>
                <a:lnTo>
                  <a:pt x="0" y="6858000"/>
                </a:lnTo>
                <a:lnTo>
                  <a:pt x="12187428" y="6858000"/>
                </a:lnTo>
                <a:lnTo>
                  <a:pt x="12187428" y="0"/>
                </a:lnTo>
                <a:close/>
              </a:path>
            </a:pathLst>
          </a:custGeom>
          <a:solidFill>
            <a:srgbClr val="0C4DA1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12187555" cy="6858000"/>
          </a:xfrm>
          <a:custGeom>
            <a:avLst/>
            <a:gdLst/>
            <a:ahLst/>
            <a:cxnLst/>
            <a:rect l="l" t="t" r="r" b="b"/>
            <a:pathLst>
              <a:path w="12187555" h="6858000">
                <a:moveTo>
                  <a:pt x="12187428" y="0"/>
                </a:moveTo>
                <a:lnTo>
                  <a:pt x="0" y="0"/>
                </a:lnTo>
                <a:lnTo>
                  <a:pt x="0" y="6858000"/>
                </a:lnTo>
                <a:lnTo>
                  <a:pt x="12187428" y="6858000"/>
                </a:lnTo>
                <a:lnTo>
                  <a:pt x="12187428" y="0"/>
                </a:lnTo>
                <a:close/>
              </a:path>
            </a:pathLst>
          </a:custGeom>
          <a:solidFill>
            <a:srgbClr val="C000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484"/>
            <a:ext cx="7149097" cy="75929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729980" cy="845819"/>
          </a:xfrm>
          <a:custGeom>
            <a:avLst/>
            <a:gdLst/>
            <a:ahLst/>
            <a:cxnLst/>
            <a:rect l="l" t="t" r="r" b="b"/>
            <a:pathLst>
              <a:path w="8729980" h="845819">
                <a:moveTo>
                  <a:pt x="8729472" y="0"/>
                </a:moveTo>
                <a:lnTo>
                  <a:pt x="0" y="0"/>
                </a:lnTo>
                <a:lnTo>
                  <a:pt x="0" y="845820"/>
                </a:lnTo>
                <a:lnTo>
                  <a:pt x="8729472" y="845820"/>
                </a:lnTo>
                <a:lnTo>
                  <a:pt x="872947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65335" y="114300"/>
            <a:ext cx="2702052" cy="92599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72795" y="6554723"/>
            <a:ext cx="11482070" cy="155575"/>
          </a:xfrm>
          <a:custGeom>
            <a:avLst/>
            <a:gdLst/>
            <a:ahLst/>
            <a:cxnLst/>
            <a:rect l="l" t="t" r="r" b="b"/>
            <a:pathLst>
              <a:path w="11482070" h="155575">
                <a:moveTo>
                  <a:pt x="11481816" y="0"/>
                </a:moveTo>
                <a:lnTo>
                  <a:pt x="0" y="0"/>
                </a:lnTo>
                <a:lnTo>
                  <a:pt x="0" y="155447"/>
                </a:lnTo>
                <a:lnTo>
                  <a:pt x="11481816" y="155447"/>
                </a:lnTo>
                <a:lnTo>
                  <a:pt x="114818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1040" y="2761614"/>
            <a:ext cx="8249919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1322" y="1396110"/>
            <a:ext cx="11449354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ba2c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jp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jpg"/><Relationship Id="rId1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8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1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3.jpg"/><Relationship Id="rId7" Type="http://schemas.openxmlformats.org/officeDocument/2006/relationships/image" Target="../media/image7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0.jpg"/><Relationship Id="rId7" Type="http://schemas.openxmlformats.org/officeDocument/2006/relationships/image" Target="../media/image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jpg"/><Relationship Id="rId4" Type="http://schemas.openxmlformats.org/officeDocument/2006/relationships/image" Target="../media/image131.jp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3.png"/><Relationship Id="rId7" Type="http://schemas.openxmlformats.org/officeDocument/2006/relationships/image" Target="../media/image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6.jpg"/><Relationship Id="rId4" Type="http://schemas.openxmlformats.org/officeDocument/2006/relationships/image" Target="../media/image1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7" Type="http://schemas.openxmlformats.org/officeDocument/2006/relationships/image" Target="../media/image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9.jp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jpg"/><Relationship Id="rId18" Type="http://schemas.openxmlformats.org/officeDocument/2006/relationships/image" Target="../media/image154.jpg"/><Relationship Id="rId26" Type="http://schemas.openxmlformats.org/officeDocument/2006/relationships/image" Target="../media/image162.jpg"/><Relationship Id="rId39" Type="http://schemas.openxmlformats.org/officeDocument/2006/relationships/image" Target="../media/image175.jpg"/><Relationship Id="rId21" Type="http://schemas.openxmlformats.org/officeDocument/2006/relationships/image" Target="../media/image157.jpg"/><Relationship Id="rId34" Type="http://schemas.openxmlformats.org/officeDocument/2006/relationships/image" Target="../media/image170.jpg"/><Relationship Id="rId42" Type="http://schemas.openxmlformats.org/officeDocument/2006/relationships/image" Target="../media/image178.jpg"/><Relationship Id="rId47" Type="http://schemas.openxmlformats.org/officeDocument/2006/relationships/image" Target="../media/image183.jpg"/><Relationship Id="rId50" Type="http://schemas.openxmlformats.org/officeDocument/2006/relationships/image" Target="../media/image186.jpg"/><Relationship Id="rId55" Type="http://schemas.openxmlformats.org/officeDocument/2006/relationships/image" Target="../media/image191.jpg"/><Relationship Id="rId7" Type="http://schemas.openxmlformats.org/officeDocument/2006/relationships/image" Target="../media/image143.jpg"/><Relationship Id="rId2" Type="http://schemas.openxmlformats.org/officeDocument/2006/relationships/image" Target="../media/image1.png"/><Relationship Id="rId16" Type="http://schemas.openxmlformats.org/officeDocument/2006/relationships/image" Target="../media/image152.png"/><Relationship Id="rId20" Type="http://schemas.openxmlformats.org/officeDocument/2006/relationships/image" Target="../media/image156.jpg"/><Relationship Id="rId29" Type="http://schemas.openxmlformats.org/officeDocument/2006/relationships/image" Target="../media/image165.jpg"/><Relationship Id="rId41" Type="http://schemas.openxmlformats.org/officeDocument/2006/relationships/image" Target="../media/image177.jpg"/><Relationship Id="rId54" Type="http://schemas.openxmlformats.org/officeDocument/2006/relationships/image" Target="../media/image19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jpg"/><Relationship Id="rId11" Type="http://schemas.openxmlformats.org/officeDocument/2006/relationships/image" Target="../media/image147.jpg"/><Relationship Id="rId24" Type="http://schemas.openxmlformats.org/officeDocument/2006/relationships/image" Target="../media/image160.jpg"/><Relationship Id="rId32" Type="http://schemas.openxmlformats.org/officeDocument/2006/relationships/image" Target="../media/image168.jpg"/><Relationship Id="rId37" Type="http://schemas.openxmlformats.org/officeDocument/2006/relationships/image" Target="../media/image173.jpg"/><Relationship Id="rId40" Type="http://schemas.openxmlformats.org/officeDocument/2006/relationships/image" Target="../media/image176.jpg"/><Relationship Id="rId45" Type="http://schemas.openxmlformats.org/officeDocument/2006/relationships/image" Target="../media/image181.jpg"/><Relationship Id="rId53" Type="http://schemas.openxmlformats.org/officeDocument/2006/relationships/image" Target="../media/image189.jpg"/><Relationship Id="rId58" Type="http://schemas.openxmlformats.org/officeDocument/2006/relationships/image" Target="../media/image194.jpg"/><Relationship Id="rId5" Type="http://schemas.openxmlformats.org/officeDocument/2006/relationships/image" Target="../media/image141.jpg"/><Relationship Id="rId15" Type="http://schemas.openxmlformats.org/officeDocument/2006/relationships/image" Target="../media/image151.jpg"/><Relationship Id="rId23" Type="http://schemas.openxmlformats.org/officeDocument/2006/relationships/image" Target="../media/image159.jpg"/><Relationship Id="rId28" Type="http://schemas.openxmlformats.org/officeDocument/2006/relationships/image" Target="../media/image164.jpg"/><Relationship Id="rId36" Type="http://schemas.openxmlformats.org/officeDocument/2006/relationships/image" Target="../media/image172.jpg"/><Relationship Id="rId49" Type="http://schemas.openxmlformats.org/officeDocument/2006/relationships/image" Target="../media/image185.jpg"/><Relationship Id="rId57" Type="http://schemas.openxmlformats.org/officeDocument/2006/relationships/image" Target="../media/image193.jpg"/><Relationship Id="rId61" Type="http://schemas.openxmlformats.org/officeDocument/2006/relationships/image" Target="../media/image8.png"/><Relationship Id="rId10" Type="http://schemas.openxmlformats.org/officeDocument/2006/relationships/image" Target="../media/image146.jpg"/><Relationship Id="rId19" Type="http://schemas.openxmlformats.org/officeDocument/2006/relationships/image" Target="../media/image155.jpg"/><Relationship Id="rId31" Type="http://schemas.openxmlformats.org/officeDocument/2006/relationships/image" Target="../media/image167.jpg"/><Relationship Id="rId44" Type="http://schemas.openxmlformats.org/officeDocument/2006/relationships/image" Target="../media/image180.jpg"/><Relationship Id="rId52" Type="http://schemas.openxmlformats.org/officeDocument/2006/relationships/image" Target="../media/image188.jpg"/><Relationship Id="rId60" Type="http://schemas.openxmlformats.org/officeDocument/2006/relationships/image" Target="../media/image7.png"/><Relationship Id="rId4" Type="http://schemas.openxmlformats.org/officeDocument/2006/relationships/image" Target="../media/image140.png"/><Relationship Id="rId9" Type="http://schemas.openxmlformats.org/officeDocument/2006/relationships/image" Target="../media/image145.jpg"/><Relationship Id="rId14" Type="http://schemas.openxmlformats.org/officeDocument/2006/relationships/image" Target="../media/image150.jpg"/><Relationship Id="rId22" Type="http://schemas.openxmlformats.org/officeDocument/2006/relationships/image" Target="../media/image158.jpg"/><Relationship Id="rId27" Type="http://schemas.openxmlformats.org/officeDocument/2006/relationships/image" Target="../media/image163.jpg"/><Relationship Id="rId30" Type="http://schemas.openxmlformats.org/officeDocument/2006/relationships/image" Target="../media/image166.jpg"/><Relationship Id="rId35" Type="http://schemas.openxmlformats.org/officeDocument/2006/relationships/image" Target="../media/image171.jpg"/><Relationship Id="rId43" Type="http://schemas.openxmlformats.org/officeDocument/2006/relationships/image" Target="../media/image179.jpg"/><Relationship Id="rId48" Type="http://schemas.openxmlformats.org/officeDocument/2006/relationships/image" Target="../media/image184.jpg"/><Relationship Id="rId56" Type="http://schemas.openxmlformats.org/officeDocument/2006/relationships/image" Target="../media/image192.png"/><Relationship Id="rId8" Type="http://schemas.openxmlformats.org/officeDocument/2006/relationships/image" Target="../media/image144.jpg"/><Relationship Id="rId51" Type="http://schemas.openxmlformats.org/officeDocument/2006/relationships/image" Target="../media/image187.jpg"/><Relationship Id="rId3" Type="http://schemas.openxmlformats.org/officeDocument/2006/relationships/image" Target="../media/image2.jpg"/><Relationship Id="rId12" Type="http://schemas.openxmlformats.org/officeDocument/2006/relationships/image" Target="../media/image148.jpg"/><Relationship Id="rId17" Type="http://schemas.openxmlformats.org/officeDocument/2006/relationships/image" Target="../media/image153.png"/><Relationship Id="rId25" Type="http://schemas.openxmlformats.org/officeDocument/2006/relationships/image" Target="../media/image161.jpg"/><Relationship Id="rId33" Type="http://schemas.openxmlformats.org/officeDocument/2006/relationships/image" Target="../media/image169.jpg"/><Relationship Id="rId38" Type="http://schemas.openxmlformats.org/officeDocument/2006/relationships/image" Target="../media/image174.png"/><Relationship Id="rId46" Type="http://schemas.openxmlformats.org/officeDocument/2006/relationships/image" Target="../media/image182.jpg"/><Relationship Id="rId59" Type="http://schemas.openxmlformats.org/officeDocument/2006/relationships/image" Target="../media/image19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13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199.jpg"/><Relationship Id="rId12" Type="http://schemas.openxmlformats.org/officeDocument/2006/relationships/image" Target="../media/image20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8.jpg"/><Relationship Id="rId11" Type="http://schemas.openxmlformats.org/officeDocument/2006/relationships/image" Target="../media/image203.jpg"/><Relationship Id="rId5" Type="http://schemas.openxmlformats.org/officeDocument/2006/relationships/image" Target="../media/image197.jpg"/><Relationship Id="rId10" Type="http://schemas.openxmlformats.org/officeDocument/2006/relationships/image" Target="../media/image202.jpg"/><Relationship Id="rId4" Type="http://schemas.openxmlformats.org/officeDocument/2006/relationships/image" Target="../media/image196.png"/><Relationship Id="rId9" Type="http://schemas.openxmlformats.org/officeDocument/2006/relationships/image" Target="../media/image201.jp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jpg"/><Relationship Id="rId47" Type="http://schemas.openxmlformats.org/officeDocument/2006/relationships/image" Target="../media/image64.png"/><Relationship Id="rId50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jp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jpg"/><Relationship Id="rId45" Type="http://schemas.openxmlformats.org/officeDocument/2006/relationships/image" Target="../media/image62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8" Type="http://schemas.openxmlformats.org/officeDocument/2006/relationships/image" Target="../media/image25.png"/><Relationship Id="rId5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.pn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12" Type="http://schemas.openxmlformats.org/officeDocument/2006/relationships/image" Target="../media/image1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g"/><Relationship Id="rId11" Type="http://schemas.openxmlformats.org/officeDocument/2006/relationships/image" Target="../media/image76.jpg"/><Relationship Id="rId5" Type="http://schemas.openxmlformats.org/officeDocument/2006/relationships/image" Target="../media/image70.jpg"/><Relationship Id="rId10" Type="http://schemas.openxmlformats.org/officeDocument/2006/relationships/image" Target="../media/image75.jpg"/><Relationship Id="rId4" Type="http://schemas.openxmlformats.org/officeDocument/2006/relationships/image" Target="../media/image69.jpg"/><Relationship Id="rId9" Type="http://schemas.openxmlformats.org/officeDocument/2006/relationships/image" Target="../media/image74.jp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1.png"/><Relationship Id="rId7" Type="http://schemas.openxmlformats.org/officeDocument/2006/relationships/image" Target="../media/image7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91.jp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15050" y="2761614"/>
            <a:ext cx="4570095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rgbClr val="000000"/>
                </a:solidFill>
              </a:rPr>
              <a:t>SERBA2C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INDIA PVT LTD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0" name="object 2"/>
          <p:cNvGrpSpPr/>
          <p:nvPr/>
        </p:nvGrpSpPr>
        <p:grpSpPr>
          <a:xfrm>
            <a:off x="80010" y="5461619"/>
            <a:ext cx="11986886" cy="1227344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1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Group 28"/>
          <p:cNvGrpSpPr>
            <a:grpSpLocks noChangeAspect="1"/>
          </p:cNvGrpSpPr>
          <p:nvPr/>
        </p:nvGrpSpPr>
        <p:grpSpPr bwMode="auto">
          <a:xfrm>
            <a:off x="732486" y="758648"/>
            <a:ext cx="11459513" cy="5340704"/>
            <a:chOff x="-2508" y="-1001"/>
            <a:chExt cx="12698" cy="6322"/>
          </a:xfrm>
          <a:solidFill>
            <a:schemeClr val="accent3">
              <a:lumMod val="60000"/>
              <a:lumOff val="40000"/>
              <a:alpha val="16000"/>
            </a:schemeClr>
          </a:solidFill>
        </p:grpSpPr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4408" y="1462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2" name="Group 11"/>
          <p:cNvGrpSpPr>
            <a:grpSpLocks noChangeAspect="1"/>
          </p:cNvGrpSpPr>
          <p:nvPr/>
        </p:nvGrpSpPr>
        <p:grpSpPr bwMode="auto">
          <a:xfrm>
            <a:off x="3511166" y="1176409"/>
            <a:ext cx="1373059" cy="4295854"/>
            <a:chOff x="2681" y="545"/>
            <a:chExt cx="816" cy="2553"/>
          </a:xfrm>
        </p:grpSpPr>
        <p:sp>
          <p:nvSpPr>
            <p:cNvPr id="193" name="Freeform 12"/>
            <p:cNvSpPr>
              <a:spLocks/>
            </p:cNvSpPr>
            <p:nvPr/>
          </p:nvSpPr>
          <p:spPr bwMode="auto">
            <a:xfrm>
              <a:off x="2681" y="545"/>
              <a:ext cx="816" cy="2553"/>
            </a:xfrm>
            <a:custGeom>
              <a:avLst/>
              <a:gdLst>
                <a:gd name="T0" fmla="*/ 230 w 342"/>
                <a:gd name="T1" fmla="*/ 37 h 1078"/>
                <a:gd name="T2" fmla="*/ 223 w 342"/>
                <a:gd name="T3" fmla="*/ 116 h 1078"/>
                <a:gd name="T4" fmla="*/ 203 w 342"/>
                <a:gd name="T5" fmla="*/ 159 h 1078"/>
                <a:gd name="T6" fmla="*/ 238 w 342"/>
                <a:gd name="T7" fmla="*/ 185 h 1078"/>
                <a:gd name="T8" fmla="*/ 304 w 342"/>
                <a:gd name="T9" fmla="*/ 271 h 1078"/>
                <a:gd name="T10" fmla="*/ 329 w 342"/>
                <a:gd name="T11" fmla="*/ 358 h 1078"/>
                <a:gd name="T12" fmla="*/ 278 w 342"/>
                <a:gd name="T13" fmla="*/ 377 h 1078"/>
                <a:gd name="T14" fmla="*/ 278 w 342"/>
                <a:gd name="T15" fmla="*/ 450 h 1078"/>
                <a:gd name="T16" fmla="*/ 286 w 342"/>
                <a:gd name="T17" fmla="*/ 572 h 1078"/>
                <a:gd name="T18" fmla="*/ 269 w 342"/>
                <a:gd name="T19" fmla="*/ 671 h 1078"/>
                <a:gd name="T20" fmla="*/ 233 w 342"/>
                <a:gd name="T21" fmla="*/ 921 h 1078"/>
                <a:gd name="T22" fmla="*/ 256 w 342"/>
                <a:gd name="T23" fmla="*/ 982 h 1078"/>
                <a:gd name="T24" fmla="*/ 284 w 342"/>
                <a:gd name="T25" fmla="*/ 1008 h 1078"/>
                <a:gd name="T26" fmla="*/ 257 w 342"/>
                <a:gd name="T27" fmla="*/ 1028 h 1078"/>
                <a:gd name="T28" fmla="*/ 212 w 342"/>
                <a:gd name="T29" fmla="*/ 1021 h 1078"/>
                <a:gd name="T30" fmla="*/ 158 w 342"/>
                <a:gd name="T31" fmla="*/ 1010 h 1078"/>
                <a:gd name="T32" fmla="*/ 162 w 342"/>
                <a:gd name="T33" fmla="*/ 952 h 1078"/>
                <a:gd name="T34" fmla="*/ 157 w 342"/>
                <a:gd name="T35" fmla="*/ 746 h 1078"/>
                <a:gd name="T36" fmla="*/ 74 w 342"/>
                <a:gd name="T37" fmla="*/ 1019 h 1078"/>
                <a:gd name="T38" fmla="*/ 88 w 342"/>
                <a:gd name="T39" fmla="*/ 1057 h 1078"/>
                <a:gd name="T40" fmla="*/ 24 w 342"/>
                <a:gd name="T41" fmla="*/ 1063 h 1078"/>
                <a:gd name="T42" fmla="*/ 2 w 342"/>
                <a:gd name="T43" fmla="*/ 1025 h 1078"/>
                <a:gd name="T44" fmla="*/ 6 w 342"/>
                <a:gd name="T45" fmla="*/ 980 h 1078"/>
                <a:gd name="T46" fmla="*/ 71 w 342"/>
                <a:gd name="T47" fmla="*/ 568 h 1078"/>
                <a:gd name="T48" fmla="*/ 70 w 342"/>
                <a:gd name="T49" fmla="*/ 492 h 1078"/>
                <a:gd name="T50" fmla="*/ 80 w 342"/>
                <a:gd name="T51" fmla="*/ 408 h 1078"/>
                <a:gd name="T52" fmla="*/ 56 w 342"/>
                <a:gd name="T53" fmla="*/ 284 h 1078"/>
                <a:gd name="T54" fmla="*/ 89 w 342"/>
                <a:gd name="T55" fmla="*/ 178 h 1078"/>
                <a:gd name="T56" fmla="*/ 134 w 342"/>
                <a:gd name="T57" fmla="*/ 138 h 1078"/>
                <a:gd name="T58" fmla="*/ 137 w 342"/>
                <a:gd name="T59" fmla="*/ 122 h 1078"/>
                <a:gd name="T60" fmla="*/ 126 w 342"/>
                <a:gd name="T61" fmla="*/ 88 h 1078"/>
                <a:gd name="T62" fmla="*/ 142 w 342"/>
                <a:gd name="T63" fmla="*/ 2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1078">
                  <a:moveTo>
                    <a:pt x="206" y="13"/>
                  </a:moveTo>
                  <a:cubicBezTo>
                    <a:pt x="214" y="14"/>
                    <a:pt x="223" y="19"/>
                    <a:pt x="230" y="37"/>
                  </a:cubicBezTo>
                  <a:cubicBezTo>
                    <a:pt x="236" y="55"/>
                    <a:pt x="237" y="68"/>
                    <a:pt x="231" y="81"/>
                  </a:cubicBezTo>
                  <a:cubicBezTo>
                    <a:pt x="225" y="94"/>
                    <a:pt x="225" y="104"/>
                    <a:pt x="223" y="116"/>
                  </a:cubicBezTo>
                  <a:cubicBezTo>
                    <a:pt x="220" y="128"/>
                    <a:pt x="212" y="147"/>
                    <a:pt x="206" y="149"/>
                  </a:cubicBezTo>
                  <a:cubicBezTo>
                    <a:pt x="201" y="150"/>
                    <a:pt x="203" y="154"/>
                    <a:pt x="203" y="159"/>
                  </a:cubicBezTo>
                  <a:cubicBezTo>
                    <a:pt x="203" y="165"/>
                    <a:pt x="206" y="172"/>
                    <a:pt x="206" y="172"/>
                  </a:cubicBezTo>
                  <a:cubicBezTo>
                    <a:pt x="206" y="172"/>
                    <a:pt x="222" y="181"/>
                    <a:pt x="238" y="185"/>
                  </a:cubicBezTo>
                  <a:cubicBezTo>
                    <a:pt x="253" y="189"/>
                    <a:pt x="277" y="206"/>
                    <a:pt x="279" y="228"/>
                  </a:cubicBezTo>
                  <a:cubicBezTo>
                    <a:pt x="281" y="250"/>
                    <a:pt x="291" y="260"/>
                    <a:pt x="304" y="271"/>
                  </a:cubicBezTo>
                  <a:cubicBezTo>
                    <a:pt x="317" y="283"/>
                    <a:pt x="331" y="283"/>
                    <a:pt x="335" y="303"/>
                  </a:cubicBezTo>
                  <a:cubicBezTo>
                    <a:pt x="339" y="324"/>
                    <a:pt x="342" y="352"/>
                    <a:pt x="329" y="358"/>
                  </a:cubicBezTo>
                  <a:cubicBezTo>
                    <a:pt x="316" y="364"/>
                    <a:pt x="284" y="361"/>
                    <a:pt x="284" y="361"/>
                  </a:cubicBezTo>
                  <a:cubicBezTo>
                    <a:pt x="284" y="361"/>
                    <a:pt x="283" y="372"/>
                    <a:pt x="278" y="377"/>
                  </a:cubicBezTo>
                  <a:cubicBezTo>
                    <a:pt x="273" y="382"/>
                    <a:pt x="265" y="386"/>
                    <a:pt x="265" y="386"/>
                  </a:cubicBezTo>
                  <a:cubicBezTo>
                    <a:pt x="265" y="386"/>
                    <a:pt x="275" y="424"/>
                    <a:pt x="278" y="450"/>
                  </a:cubicBezTo>
                  <a:cubicBezTo>
                    <a:pt x="280" y="476"/>
                    <a:pt x="284" y="530"/>
                    <a:pt x="286" y="543"/>
                  </a:cubicBezTo>
                  <a:cubicBezTo>
                    <a:pt x="289" y="556"/>
                    <a:pt x="291" y="567"/>
                    <a:pt x="286" y="572"/>
                  </a:cubicBezTo>
                  <a:cubicBezTo>
                    <a:pt x="280" y="576"/>
                    <a:pt x="277" y="577"/>
                    <a:pt x="277" y="577"/>
                  </a:cubicBezTo>
                  <a:cubicBezTo>
                    <a:pt x="277" y="577"/>
                    <a:pt x="275" y="635"/>
                    <a:pt x="269" y="671"/>
                  </a:cubicBezTo>
                  <a:cubicBezTo>
                    <a:pt x="264" y="707"/>
                    <a:pt x="255" y="747"/>
                    <a:pt x="248" y="789"/>
                  </a:cubicBezTo>
                  <a:cubicBezTo>
                    <a:pt x="241" y="831"/>
                    <a:pt x="235" y="900"/>
                    <a:pt x="233" y="921"/>
                  </a:cubicBezTo>
                  <a:cubicBezTo>
                    <a:pt x="230" y="942"/>
                    <a:pt x="229" y="943"/>
                    <a:pt x="233" y="952"/>
                  </a:cubicBezTo>
                  <a:cubicBezTo>
                    <a:pt x="236" y="961"/>
                    <a:pt x="261" y="979"/>
                    <a:pt x="256" y="982"/>
                  </a:cubicBezTo>
                  <a:cubicBezTo>
                    <a:pt x="252" y="985"/>
                    <a:pt x="252" y="985"/>
                    <a:pt x="252" y="985"/>
                  </a:cubicBezTo>
                  <a:cubicBezTo>
                    <a:pt x="252" y="985"/>
                    <a:pt x="269" y="1008"/>
                    <a:pt x="284" y="1008"/>
                  </a:cubicBezTo>
                  <a:cubicBezTo>
                    <a:pt x="299" y="1008"/>
                    <a:pt x="317" y="1013"/>
                    <a:pt x="317" y="1024"/>
                  </a:cubicBezTo>
                  <a:cubicBezTo>
                    <a:pt x="317" y="1035"/>
                    <a:pt x="272" y="1028"/>
                    <a:pt x="257" y="1028"/>
                  </a:cubicBezTo>
                  <a:cubicBezTo>
                    <a:pt x="242" y="1028"/>
                    <a:pt x="226" y="1021"/>
                    <a:pt x="219" y="1017"/>
                  </a:cubicBezTo>
                  <a:cubicBezTo>
                    <a:pt x="211" y="1014"/>
                    <a:pt x="212" y="1021"/>
                    <a:pt x="212" y="1021"/>
                  </a:cubicBezTo>
                  <a:cubicBezTo>
                    <a:pt x="212" y="1021"/>
                    <a:pt x="192" y="1021"/>
                    <a:pt x="178" y="1020"/>
                  </a:cubicBezTo>
                  <a:cubicBezTo>
                    <a:pt x="164" y="1018"/>
                    <a:pt x="158" y="1018"/>
                    <a:pt x="158" y="1010"/>
                  </a:cubicBezTo>
                  <a:cubicBezTo>
                    <a:pt x="158" y="1002"/>
                    <a:pt x="158" y="999"/>
                    <a:pt x="158" y="999"/>
                  </a:cubicBezTo>
                  <a:cubicBezTo>
                    <a:pt x="158" y="999"/>
                    <a:pt x="158" y="977"/>
                    <a:pt x="162" y="952"/>
                  </a:cubicBezTo>
                  <a:cubicBezTo>
                    <a:pt x="165" y="928"/>
                    <a:pt x="163" y="833"/>
                    <a:pt x="162" y="804"/>
                  </a:cubicBezTo>
                  <a:cubicBezTo>
                    <a:pt x="160" y="775"/>
                    <a:pt x="157" y="746"/>
                    <a:pt x="157" y="746"/>
                  </a:cubicBezTo>
                  <a:cubicBezTo>
                    <a:pt x="157" y="746"/>
                    <a:pt x="128" y="846"/>
                    <a:pt x="113" y="901"/>
                  </a:cubicBezTo>
                  <a:cubicBezTo>
                    <a:pt x="97" y="957"/>
                    <a:pt x="78" y="1016"/>
                    <a:pt x="74" y="1019"/>
                  </a:cubicBezTo>
                  <a:cubicBezTo>
                    <a:pt x="70" y="1021"/>
                    <a:pt x="71" y="1025"/>
                    <a:pt x="71" y="1025"/>
                  </a:cubicBezTo>
                  <a:cubicBezTo>
                    <a:pt x="71" y="1025"/>
                    <a:pt x="87" y="1044"/>
                    <a:pt x="88" y="1057"/>
                  </a:cubicBezTo>
                  <a:cubicBezTo>
                    <a:pt x="89" y="1070"/>
                    <a:pt x="92" y="1075"/>
                    <a:pt x="79" y="1077"/>
                  </a:cubicBezTo>
                  <a:cubicBezTo>
                    <a:pt x="66" y="1078"/>
                    <a:pt x="35" y="1070"/>
                    <a:pt x="24" y="1063"/>
                  </a:cubicBezTo>
                  <a:cubicBezTo>
                    <a:pt x="14" y="1055"/>
                    <a:pt x="13" y="1047"/>
                    <a:pt x="8" y="1043"/>
                  </a:cubicBezTo>
                  <a:cubicBezTo>
                    <a:pt x="2" y="1040"/>
                    <a:pt x="0" y="1034"/>
                    <a:pt x="2" y="1025"/>
                  </a:cubicBezTo>
                  <a:cubicBezTo>
                    <a:pt x="5" y="1016"/>
                    <a:pt x="5" y="1014"/>
                    <a:pt x="5" y="1014"/>
                  </a:cubicBezTo>
                  <a:cubicBezTo>
                    <a:pt x="5" y="1014"/>
                    <a:pt x="1" y="1011"/>
                    <a:pt x="6" y="980"/>
                  </a:cubicBezTo>
                  <a:cubicBezTo>
                    <a:pt x="11" y="950"/>
                    <a:pt x="35" y="786"/>
                    <a:pt x="50" y="712"/>
                  </a:cubicBezTo>
                  <a:cubicBezTo>
                    <a:pt x="66" y="639"/>
                    <a:pt x="71" y="577"/>
                    <a:pt x="71" y="568"/>
                  </a:cubicBezTo>
                  <a:cubicBezTo>
                    <a:pt x="71" y="558"/>
                    <a:pt x="68" y="559"/>
                    <a:pt x="62" y="556"/>
                  </a:cubicBezTo>
                  <a:cubicBezTo>
                    <a:pt x="56" y="552"/>
                    <a:pt x="68" y="513"/>
                    <a:pt x="70" y="492"/>
                  </a:cubicBezTo>
                  <a:cubicBezTo>
                    <a:pt x="71" y="471"/>
                    <a:pt x="73" y="456"/>
                    <a:pt x="73" y="442"/>
                  </a:cubicBezTo>
                  <a:cubicBezTo>
                    <a:pt x="72" y="428"/>
                    <a:pt x="78" y="419"/>
                    <a:pt x="80" y="408"/>
                  </a:cubicBezTo>
                  <a:cubicBezTo>
                    <a:pt x="81" y="397"/>
                    <a:pt x="85" y="368"/>
                    <a:pt x="77" y="344"/>
                  </a:cubicBezTo>
                  <a:cubicBezTo>
                    <a:pt x="68" y="319"/>
                    <a:pt x="60" y="289"/>
                    <a:pt x="56" y="284"/>
                  </a:cubicBezTo>
                  <a:cubicBezTo>
                    <a:pt x="52" y="279"/>
                    <a:pt x="56" y="261"/>
                    <a:pt x="58" y="238"/>
                  </a:cubicBezTo>
                  <a:cubicBezTo>
                    <a:pt x="60" y="214"/>
                    <a:pt x="66" y="190"/>
                    <a:pt x="89" y="178"/>
                  </a:cubicBezTo>
                  <a:cubicBezTo>
                    <a:pt x="112" y="165"/>
                    <a:pt x="122" y="162"/>
                    <a:pt x="128" y="152"/>
                  </a:cubicBezTo>
                  <a:cubicBezTo>
                    <a:pt x="135" y="141"/>
                    <a:pt x="131" y="140"/>
                    <a:pt x="134" y="138"/>
                  </a:cubicBezTo>
                  <a:cubicBezTo>
                    <a:pt x="137" y="136"/>
                    <a:pt x="138" y="135"/>
                    <a:pt x="138" y="135"/>
                  </a:cubicBezTo>
                  <a:cubicBezTo>
                    <a:pt x="138" y="135"/>
                    <a:pt x="138" y="126"/>
                    <a:pt x="137" y="122"/>
                  </a:cubicBezTo>
                  <a:cubicBezTo>
                    <a:pt x="136" y="118"/>
                    <a:pt x="132" y="118"/>
                    <a:pt x="131" y="113"/>
                  </a:cubicBezTo>
                  <a:cubicBezTo>
                    <a:pt x="129" y="109"/>
                    <a:pt x="125" y="96"/>
                    <a:pt x="126" y="88"/>
                  </a:cubicBezTo>
                  <a:cubicBezTo>
                    <a:pt x="127" y="80"/>
                    <a:pt x="129" y="79"/>
                    <a:pt x="129" y="79"/>
                  </a:cubicBezTo>
                  <a:cubicBezTo>
                    <a:pt x="129" y="79"/>
                    <a:pt x="125" y="35"/>
                    <a:pt x="142" y="22"/>
                  </a:cubicBezTo>
                  <a:cubicBezTo>
                    <a:pt x="159" y="10"/>
                    <a:pt x="189" y="0"/>
                    <a:pt x="206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"/>
            <p:cNvSpPr>
              <a:spLocks/>
            </p:cNvSpPr>
            <p:nvPr/>
          </p:nvSpPr>
          <p:spPr bwMode="auto">
            <a:xfrm>
              <a:off x="2998" y="867"/>
              <a:ext cx="184" cy="156"/>
            </a:xfrm>
            <a:custGeom>
              <a:avLst/>
              <a:gdLst>
                <a:gd name="T0" fmla="*/ 70 w 77"/>
                <a:gd name="T1" fmla="*/ 26 h 66"/>
                <a:gd name="T2" fmla="*/ 73 w 77"/>
                <a:gd name="T3" fmla="*/ 36 h 66"/>
                <a:gd name="T4" fmla="*/ 74 w 77"/>
                <a:gd name="T5" fmla="*/ 37 h 66"/>
                <a:gd name="T6" fmla="*/ 77 w 77"/>
                <a:gd name="T7" fmla="*/ 66 h 66"/>
                <a:gd name="T8" fmla="*/ 74 w 77"/>
                <a:gd name="T9" fmla="*/ 63 h 66"/>
                <a:gd name="T10" fmla="*/ 63 w 77"/>
                <a:gd name="T11" fmla="*/ 48 h 66"/>
                <a:gd name="T12" fmla="*/ 56 w 77"/>
                <a:gd name="T13" fmla="*/ 63 h 66"/>
                <a:gd name="T14" fmla="*/ 0 w 77"/>
                <a:gd name="T15" fmla="*/ 4 h 66"/>
                <a:gd name="T16" fmla="*/ 1 w 77"/>
                <a:gd name="T17" fmla="*/ 2 h 66"/>
                <a:gd name="T18" fmla="*/ 5 w 77"/>
                <a:gd name="T19" fmla="*/ 0 h 66"/>
                <a:gd name="T20" fmla="*/ 27 w 77"/>
                <a:gd name="T21" fmla="*/ 25 h 66"/>
                <a:gd name="T22" fmla="*/ 63 w 77"/>
                <a:gd name="T23" fmla="*/ 45 h 66"/>
                <a:gd name="T24" fmla="*/ 70 w 77"/>
                <a:gd name="T25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66">
                  <a:moveTo>
                    <a:pt x="70" y="26"/>
                  </a:moveTo>
                  <a:cubicBezTo>
                    <a:pt x="71" y="31"/>
                    <a:pt x="73" y="36"/>
                    <a:pt x="73" y="36"/>
                  </a:cubicBezTo>
                  <a:cubicBezTo>
                    <a:pt x="73" y="36"/>
                    <a:pt x="74" y="37"/>
                    <a:pt x="74" y="37"/>
                  </a:cubicBezTo>
                  <a:cubicBezTo>
                    <a:pt x="74" y="43"/>
                    <a:pt x="76" y="56"/>
                    <a:pt x="77" y="66"/>
                  </a:cubicBezTo>
                  <a:cubicBezTo>
                    <a:pt x="76" y="66"/>
                    <a:pt x="75" y="65"/>
                    <a:pt x="74" y="63"/>
                  </a:cubicBezTo>
                  <a:cubicBezTo>
                    <a:pt x="69" y="52"/>
                    <a:pt x="67" y="46"/>
                    <a:pt x="63" y="48"/>
                  </a:cubicBezTo>
                  <a:cubicBezTo>
                    <a:pt x="61" y="50"/>
                    <a:pt x="58" y="57"/>
                    <a:pt x="56" y="63"/>
                  </a:cubicBezTo>
                  <a:cubicBezTo>
                    <a:pt x="43" y="48"/>
                    <a:pt x="12" y="1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6"/>
                    <a:pt x="17" y="19"/>
                    <a:pt x="27" y="25"/>
                  </a:cubicBezTo>
                  <a:cubicBezTo>
                    <a:pt x="38" y="31"/>
                    <a:pt x="63" y="45"/>
                    <a:pt x="63" y="45"/>
                  </a:cubicBezTo>
                  <a:cubicBezTo>
                    <a:pt x="63" y="45"/>
                    <a:pt x="68" y="33"/>
                    <a:pt x="7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4"/>
            <p:cNvSpPr>
              <a:spLocks/>
            </p:cNvSpPr>
            <p:nvPr/>
          </p:nvSpPr>
          <p:spPr bwMode="auto">
            <a:xfrm>
              <a:off x="3210" y="1225"/>
              <a:ext cx="93" cy="130"/>
            </a:xfrm>
            <a:custGeom>
              <a:avLst/>
              <a:gdLst>
                <a:gd name="T0" fmla="*/ 7 w 39"/>
                <a:gd name="T1" fmla="*/ 43 h 55"/>
                <a:gd name="T2" fmla="*/ 21 w 39"/>
                <a:gd name="T3" fmla="*/ 27 h 55"/>
                <a:gd name="T4" fmla="*/ 5 w 39"/>
                <a:gd name="T5" fmla="*/ 8 h 55"/>
                <a:gd name="T6" fmla="*/ 19 w 39"/>
                <a:gd name="T7" fmla="*/ 8 h 55"/>
                <a:gd name="T8" fmla="*/ 39 w 39"/>
                <a:gd name="T9" fmla="*/ 55 h 55"/>
                <a:gd name="T10" fmla="*/ 7 w 39"/>
                <a:gd name="T11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7" y="43"/>
                  </a:moveTo>
                  <a:cubicBezTo>
                    <a:pt x="7" y="43"/>
                    <a:pt x="21" y="38"/>
                    <a:pt x="21" y="27"/>
                  </a:cubicBezTo>
                  <a:cubicBezTo>
                    <a:pt x="21" y="16"/>
                    <a:pt x="11" y="8"/>
                    <a:pt x="5" y="8"/>
                  </a:cubicBezTo>
                  <a:cubicBezTo>
                    <a:pt x="0" y="7"/>
                    <a:pt x="8" y="0"/>
                    <a:pt x="19" y="8"/>
                  </a:cubicBezTo>
                  <a:cubicBezTo>
                    <a:pt x="30" y="17"/>
                    <a:pt x="39" y="55"/>
                    <a:pt x="39" y="55"/>
                  </a:cubicBezTo>
                  <a:cubicBezTo>
                    <a:pt x="39" y="55"/>
                    <a:pt x="16" y="47"/>
                    <a:pt x="7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"/>
            <p:cNvSpPr>
              <a:spLocks/>
            </p:cNvSpPr>
            <p:nvPr/>
          </p:nvSpPr>
          <p:spPr bwMode="auto">
            <a:xfrm>
              <a:off x="3296" y="1371"/>
              <a:ext cx="22" cy="100"/>
            </a:xfrm>
            <a:custGeom>
              <a:avLst/>
              <a:gdLst>
                <a:gd name="T0" fmla="*/ 3 w 9"/>
                <a:gd name="T1" fmla="*/ 0 h 42"/>
                <a:gd name="T2" fmla="*/ 9 w 9"/>
                <a:gd name="T3" fmla="*/ 35 h 42"/>
                <a:gd name="T4" fmla="*/ 0 w 9"/>
                <a:gd name="T5" fmla="*/ 42 h 42"/>
                <a:gd name="T6" fmla="*/ 3 w 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2">
                  <a:moveTo>
                    <a:pt x="3" y="0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2" name="Group 18"/>
          <p:cNvGrpSpPr>
            <a:grpSpLocks noChangeAspect="1"/>
          </p:cNvGrpSpPr>
          <p:nvPr/>
        </p:nvGrpSpPr>
        <p:grpSpPr bwMode="auto">
          <a:xfrm>
            <a:off x="741442" y="1021183"/>
            <a:ext cx="1814361" cy="4337487"/>
            <a:chOff x="4361" y="855"/>
            <a:chExt cx="919" cy="2197"/>
          </a:xfrm>
        </p:grpSpPr>
        <p:sp>
          <p:nvSpPr>
            <p:cNvPr id="203" name="Freeform 19"/>
            <p:cNvSpPr>
              <a:spLocks noEditPoints="1"/>
            </p:cNvSpPr>
            <p:nvPr/>
          </p:nvSpPr>
          <p:spPr bwMode="auto">
            <a:xfrm>
              <a:off x="4361" y="855"/>
              <a:ext cx="919" cy="2197"/>
            </a:xfrm>
            <a:custGeom>
              <a:avLst/>
              <a:gdLst>
                <a:gd name="T0" fmla="*/ 471 w 540"/>
                <a:gd name="T1" fmla="*/ 272 h 1295"/>
                <a:gd name="T2" fmla="*/ 525 w 540"/>
                <a:gd name="T3" fmla="*/ 521 h 1295"/>
                <a:gd name="T4" fmla="*/ 452 w 540"/>
                <a:gd name="T5" fmla="*/ 623 h 1295"/>
                <a:gd name="T6" fmla="*/ 451 w 540"/>
                <a:gd name="T7" fmla="*/ 492 h 1295"/>
                <a:gd name="T8" fmla="*/ 451 w 540"/>
                <a:gd name="T9" fmla="*/ 449 h 1295"/>
                <a:gd name="T10" fmla="*/ 330 w 540"/>
                <a:gd name="T11" fmla="*/ 10 h 1295"/>
                <a:gd name="T12" fmla="*/ 364 w 540"/>
                <a:gd name="T13" fmla="*/ 38 h 1295"/>
                <a:gd name="T14" fmla="*/ 374 w 540"/>
                <a:gd name="T15" fmla="*/ 112 h 1295"/>
                <a:gd name="T16" fmla="*/ 358 w 540"/>
                <a:gd name="T17" fmla="*/ 142 h 1295"/>
                <a:gd name="T18" fmla="*/ 355 w 540"/>
                <a:gd name="T19" fmla="*/ 188 h 1295"/>
                <a:gd name="T20" fmla="*/ 425 w 540"/>
                <a:gd name="T21" fmla="*/ 230 h 1295"/>
                <a:gd name="T22" fmla="*/ 451 w 540"/>
                <a:gd name="T23" fmla="*/ 449 h 1295"/>
                <a:gd name="T24" fmla="*/ 441 w 540"/>
                <a:gd name="T25" fmla="*/ 520 h 1295"/>
                <a:gd name="T26" fmla="*/ 451 w 540"/>
                <a:gd name="T27" fmla="*/ 622 h 1295"/>
                <a:gd name="T28" fmla="*/ 429 w 540"/>
                <a:gd name="T29" fmla="*/ 642 h 1295"/>
                <a:gd name="T30" fmla="*/ 400 w 540"/>
                <a:gd name="T31" fmla="*/ 721 h 1295"/>
                <a:gd name="T32" fmla="*/ 360 w 540"/>
                <a:gd name="T33" fmla="*/ 1005 h 1295"/>
                <a:gd name="T34" fmla="*/ 332 w 540"/>
                <a:gd name="T35" fmla="*/ 1162 h 1295"/>
                <a:gd name="T36" fmla="*/ 345 w 540"/>
                <a:gd name="T37" fmla="*/ 1231 h 1295"/>
                <a:gd name="T38" fmla="*/ 333 w 540"/>
                <a:gd name="T39" fmla="*/ 1279 h 1295"/>
                <a:gd name="T40" fmla="*/ 273 w 540"/>
                <a:gd name="T41" fmla="*/ 1260 h 1295"/>
                <a:gd name="T42" fmla="*/ 277 w 540"/>
                <a:gd name="T43" fmla="*/ 1209 h 1295"/>
                <a:gd name="T44" fmla="*/ 272 w 540"/>
                <a:gd name="T45" fmla="*/ 1152 h 1295"/>
                <a:gd name="T46" fmla="*/ 274 w 540"/>
                <a:gd name="T47" fmla="*/ 1050 h 1295"/>
                <a:gd name="T48" fmla="*/ 284 w 540"/>
                <a:gd name="T49" fmla="*/ 961 h 1295"/>
                <a:gd name="T50" fmla="*/ 278 w 540"/>
                <a:gd name="T51" fmla="*/ 836 h 1295"/>
                <a:gd name="T52" fmla="*/ 250 w 540"/>
                <a:gd name="T53" fmla="*/ 789 h 1295"/>
                <a:gd name="T54" fmla="*/ 158 w 540"/>
                <a:gd name="T55" fmla="*/ 1136 h 1295"/>
                <a:gd name="T56" fmla="*/ 163 w 540"/>
                <a:gd name="T57" fmla="*/ 469 h 1295"/>
                <a:gd name="T58" fmla="*/ 158 w 540"/>
                <a:gd name="T59" fmla="*/ 437 h 1295"/>
                <a:gd name="T60" fmla="*/ 190 w 540"/>
                <a:gd name="T61" fmla="*/ 217 h 1295"/>
                <a:gd name="T62" fmla="*/ 272 w 540"/>
                <a:gd name="T63" fmla="*/ 185 h 1295"/>
                <a:gd name="T64" fmla="*/ 260 w 540"/>
                <a:gd name="T65" fmla="*/ 132 h 1295"/>
                <a:gd name="T66" fmla="*/ 265 w 540"/>
                <a:gd name="T67" fmla="*/ 69 h 1295"/>
                <a:gd name="T68" fmla="*/ 290 w 540"/>
                <a:gd name="T69" fmla="*/ 21 h 1295"/>
                <a:gd name="T70" fmla="*/ 330 w 540"/>
                <a:gd name="T71" fmla="*/ 10 h 1295"/>
                <a:gd name="T72" fmla="*/ 155 w 540"/>
                <a:gd name="T73" fmla="*/ 1151 h 1295"/>
                <a:gd name="T74" fmla="*/ 131 w 540"/>
                <a:gd name="T75" fmla="*/ 1241 h 1295"/>
                <a:gd name="T76" fmla="*/ 100 w 540"/>
                <a:gd name="T77" fmla="*/ 1255 h 1295"/>
                <a:gd name="T78" fmla="*/ 0 w 540"/>
                <a:gd name="T79" fmla="*/ 1285 h 1295"/>
                <a:gd name="T80" fmla="*/ 51 w 540"/>
                <a:gd name="T81" fmla="*/ 1218 h 1295"/>
                <a:gd name="T82" fmla="*/ 76 w 540"/>
                <a:gd name="T83" fmla="*/ 1101 h 1295"/>
                <a:gd name="T84" fmla="*/ 135 w 540"/>
                <a:gd name="T85" fmla="*/ 784 h 1295"/>
                <a:gd name="T86" fmla="*/ 154 w 540"/>
                <a:gd name="T87" fmla="*/ 662 h 1295"/>
                <a:gd name="T88" fmla="*/ 132 w 540"/>
                <a:gd name="T89" fmla="*/ 648 h 1295"/>
                <a:gd name="T90" fmla="*/ 126 w 540"/>
                <a:gd name="T91" fmla="*/ 610 h 1295"/>
                <a:gd name="T92" fmla="*/ 83 w 540"/>
                <a:gd name="T93" fmla="*/ 489 h 1295"/>
                <a:gd name="T94" fmla="*/ 114 w 540"/>
                <a:gd name="T95" fmla="*/ 341 h 1295"/>
                <a:gd name="T96" fmla="*/ 147 w 540"/>
                <a:gd name="T97" fmla="*/ 238 h 1295"/>
                <a:gd name="T98" fmla="*/ 158 w 540"/>
                <a:gd name="T99" fmla="*/ 437 h 1295"/>
                <a:gd name="T100" fmla="*/ 150 w 540"/>
                <a:gd name="T101" fmla="*/ 466 h 1295"/>
                <a:gd name="T102" fmla="*/ 158 w 540"/>
                <a:gd name="T103" fmla="*/ 509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0" h="1295">
                  <a:moveTo>
                    <a:pt x="451" y="240"/>
                  </a:moveTo>
                  <a:cubicBezTo>
                    <a:pt x="460" y="246"/>
                    <a:pt x="468" y="256"/>
                    <a:pt x="471" y="272"/>
                  </a:cubicBezTo>
                  <a:cubicBezTo>
                    <a:pt x="476" y="302"/>
                    <a:pt x="507" y="404"/>
                    <a:pt x="523" y="432"/>
                  </a:cubicBezTo>
                  <a:cubicBezTo>
                    <a:pt x="538" y="459"/>
                    <a:pt x="540" y="497"/>
                    <a:pt x="525" y="521"/>
                  </a:cubicBezTo>
                  <a:cubicBezTo>
                    <a:pt x="509" y="544"/>
                    <a:pt x="473" y="601"/>
                    <a:pt x="467" y="610"/>
                  </a:cubicBezTo>
                  <a:cubicBezTo>
                    <a:pt x="462" y="618"/>
                    <a:pt x="460" y="623"/>
                    <a:pt x="452" y="623"/>
                  </a:cubicBezTo>
                  <a:cubicBezTo>
                    <a:pt x="452" y="622"/>
                    <a:pt x="451" y="622"/>
                    <a:pt x="451" y="622"/>
                  </a:cubicBezTo>
                  <a:cubicBezTo>
                    <a:pt x="451" y="492"/>
                    <a:pt x="451" y="492"/>
                    <a:pt x="451" y="492"/>
                  </a:cubicBezTo>
                  <a:cubicBezTo>
                    <a:pt x="458" y="480"/>
                    <a:pt x="466" y="471"/>
                    <a:pt x="463" y="465"/>
                  </a:cubicBezTo>
                  <a:cubicBezTo>
                    <a:pt x="458" y="457"/>
                    <a:pt x="455" y="456"/>
                    <a:pt x="451" y="449"/>
                  </a:cubicBezTo>
                  <a:lnTo>
                    <a:pt x="451" y="240"/>
                  </a:lnTo>
                  <a:close/>
                  <a:moveTo>
                    <a:pt x="330" y="10"/>
                  </a:moveTo>
                  <a:cubicBezTo>
                    <a:pt x="337" y="16"/>
                    <a:pt x="345" y="27"/>
                    <a:pt x="352" y="23"/>
                  </a:cubicBezTo>
                  <a:cubicBezTo>
                    <a:pt x="358" y="20"/>
                    <a:pt x="357" y="38"/>
                    <a:pt x="364" y="38"/>
                  </a:cubicBezTo>
                  <a:cubicBezTo>
                    <a:pt x="372" y="38"/>
                    <a:pt x="380" y="64"/>
                    <a:pt x="379" y="78"/>
                  </a:cubicBezTo>
                  <a:cubicBezTo>
                    <a:pt x="378" y="92"/>
                    <a:pt x="375" y="106"/>
                    <a:pt x="374" y="112"/>
                  </a:cubicBezTo>
                  <a:cubicBezTo>
                    <a:pt x="373" y="118"/>
                    <a:pt x="370" y="141"/>
                    <a:pt x="365" y="141"/>
                  </a:cubicBezTo>
                  <a:cubicBezTo>
                    <a:pt x="360" y="141"/>
                    <a:pt x="358" y="142"/>
                    <a:pt x="358" y="142"/>
                  </a:cubicBezTo>
                  <a:cubicBezTo>
                    <a:pt x="358" y="142"/>
                    <a:pt x="353" y="160"/>
                    <a:pt x="353" y="174"/>
                  </a:cubicBezTo>
                  <a:cubicBezTo>
                    <a:pt x="353" y="188"/>
                    <a:pt x="355" y="188"/>
                    <a:pt x="355" y="188"/>
                  </a:cubicBezTo>
                  <a:cubicBezTo>
                    <a:pt x="363" y="202"/>
                    <a:pt x="363" y="202"/>
                    <a:pt x="363" y="202"/>
                  </a:cubicBezTo>
                  <a:cubicBezTo>
                    <a:pt x="363" y="202"/>
                    <a:pt x="406" y="224"/>
                    <a:pt x="425" y="230"/>
                  </a:cubicBezTo>
                  <a:cubicBezTo>
                    <a:pt x="434" y="232"/>
                    <a:pt x="443" y="235"/>
                    <a:pt x="451" y="240"/>
                  </a:cubicBezTo>
                  <a:cubicBezTo>
                    <a:pt x="451" y="449"/>
                    <a:pt x="451" y="449"/>
                    <a:pt x="451" y="449"/>
                  </a:cubicBezTo>
                  <a:cubicBezTo>
                    <a:pt x="448" y="445"/>
                    <a:pt x="446" y="439"/>
                    <a:pt x="443" y="426"/>
                  </a:cubicBezTo>
                  <a:cubicBezTo>
                    <a:pt x="443" y="453"/>
                    <a:pt x="434" y="493"/>
                    <a:pt x="441" y="520"/>
                  </a:cubicBezTo>
                  <a:cubicBezTo>
                    <a:pt x="440" y="510"/>
                    <a:pt x="445" y="500"/>
                    <a:pt x="451" y="492"/>
                  </a:cubicBezTo>
                  <a:cubicBezTo>
                    <a:pt x="451" y="622"/>
                    <a:pt x="451" y="622"/>
                    <a:pt x="451" y="622"/>
                  </a:cubicBezTo>
                  <a:cubicBezTo>
                    <a:pt x="444" y="622"/>
                    <a:pt x="439" y="623"/>
                    <a:pt x="439" y="623"/>
                  </a:cubicBezTo>
                  <a:cubicBezTo>
                    <a:pt x="439" y="623"/>
                    <a:pt x="435" y="638"/>
                    <a:pt x="429" y="642"/>
                  </a:cubicBezTo>
                  <a:cubicBezTo>
                    <a:pt x="423" y="647"/>
                    <a:pt x="415" y="662"/>
                    <a:pt x="413" y="657"/>
                  </a:cubicBezTo>
                  <a:cubicBezTo>
                    <a:pt x="411" y="651"/>
                    <a:pt x="406" y="696"/>
                    <a:pt x="400" y="721"/>
                  </a:cubicBezTo>
                  <a:cubicBezTo>
                    <a:pt x="395" y="745"/>
                    <a:pt x="369" y="914"/>
                    <a:pt x="369" y="939"/>
                  </a:cubicBezTo>
                  <a:cubicBezTo>
                    <a:pt x="369" y="963"/>
                    <a:pt x="359" y="988"/>
                    <a:pt x="360" y="1005"/>
                  </a:cubicBezTo>
                  <a:cubicBezTo>
                    <a:pt x="361" y="1022"/>
                    <a:pt x="357" y="1068"/>
                    <a:pt x="356" y="1093"/>
                  </a:cubicBezTo>
                  <a:cubicBezTo>
                    <a:pt x="355" y="1118"/>
                    <a:pt x="332" y="1144"/>
                    <a:pt x="332" y="1162"/>
                  </a:cubicBezTo>
                  <a:cubicBezTo>
                    <a:pt x="332" y="1181"/>
                    <a:pt x="338" y="1189"/>
                    <a:pt x="335" y="1200"/>
                  </a:cubicBezTo>
                  <a:cubicBezTo>
                    <a:pt x="332" y="1210"/>
                    <a:pt x="333" y="1218"/>
                    <a:pt x="345" y="1231"/>
                  </a:cubicBezTo>
                  <a:cubicBezTo>
                    <a:pt x="356" y="1243"/>
                    <a:pt x="361" y="1255"/>
                    <a:pt x="360" y="1264"/>
                  </a:cubicBezTo>
                  <a:cubicBezTo>
                    <a:pt x="359" y="1274"/>
                    <a:pt x="356" y="1278"/>
                    <a:pt x="333" y="1279"/>
                  </a:cubicBezTo>
                  <a:cubicBezTo>
                    <a:pt x="310" y="1280"/>
                    <a:pt x="288" y="1273"/>
                    <a:pt x="288" y="1267"/>
                  </a:cubicBezTo>
                  <a:cubicBezTo>
                    <a:pt x="288" y="1262"/>
                    <a:pt x="280" y="1260"/>
                    <a:pt x="273" y="1260"/>
                  </a:cubicBezTo>
                  <a:cubicBezTo>
                    <a:pt x="266" y="1260"/>
                    <a:pt x="267" y="1253"/>
                    <a:pt x="270" y="1239"/>
                  </a:cubicBezTo>
                  <a:cubicBezTo>
                    <a:pt x="273" y="1226"/>
                    <a:pt x="283" y="1208"/>
                    <a:pt x="277" y="1209"/>
                  </a:cubicBezTo>
                  <a:cubicBezTo>
                    <a:pt x="271" y="1211"/>
                    <a:pt x="266" y="1208"/>
                    <a:pt x="266" y="1188"/>
                  </a:cubicBezTo>
                  <a:cubicBezTo>
                    <a:pt x="266" y="1169"/>
                    <a:pt x="264" y="1163"/>
                    <a:pt x="272" y="1152"/>
                  </a:cubicBezTo>
                  <a:cubicBezTo>
                    <a:pt x="281" y="1140"/>
                    <a:pt x="279" y="1119"/>
                    <a:pt x="277" y="1102"/>
                  </a:cubicBezTo>
                  <a:cubicBezTo>
                    <a:pt x="275" y="1084"/>
                    <a:pt x="269" y="1072"/>
                    <a:pt x="274" y="1050"/>
                  </a:cubicBezTo>
                  <a:cubicBezTo>
                    <a:pt x="279" y="1029"/>
                    <a:pt x="280" y="1003"/>
                    <a:pt x="277" y="993"/>
                  </a:cubicBezTo>
                  <a:cubicBezTo>
                    <a:pt x="274" y="982"/>
                    <a:pt x="276" y="969"/>
                    <a:pt x="284" y="961"/>
                  </a:cubicBezTo>
                  <a:cubicBezTo>
                    <a:pt x="292" y="952"/>
                    <a:pt x="280" y="937"/>
                    <a:pt x="280" y="927"/>
                  </a:cubicBezTo>
                  <a:cubicBezTo>
                    <a:pt x="280" y="917"/>
                    <a:pt x="283" y="877"/>
                    <a:pt x="278" y="836"/>
                  </a:cubicBezTo>
                  <a:cubicBezTo>
                    <a:pt x="273" y="796"/>
                    <a:pt x="272" y="765"/>
                    <a:pt x="271" y="754"/>
                  </a:cubicBezTo>
                  <a:cubicBezTo>
                    <a:pt x="270" y="744"/>
                    <a:pt x="265" y="749"/>
                    <a:pt x="250" y="789"/>
                  </a:cubicBezTo>
                  <a:cubicBezTo>
                    <a:pt x="236" y="830"/>
                    <a:pt x="199" y="956"/>
                    <a:pt x="192" y="984"/>
                  </a:cubicBezTo>
                  <a:cubicBezTo>
                    <a:pt x="186" y="1008"/>
                    <a:pt x="166" y="1096"/>
                    <a:pt x="158" y="1136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0" y="506"/>
                    <a:pt x="158" y="485"/>
                    <a:pt x="163" y="469"/>
                  </a:cubicBezTo>
                  <a:cubicBezTo>
                    <a:pt x="169" y="451"/>
                    <a:pt x="171" y="426"/>
                    <a:pt x="172" y="396"/>
                  </a:cubicBezTo>
                  <a:cubicBezTo>
                    <a:pt x="172" y="396"/>
                    <a:pt x="165" y="421"/>
                    <a:pt x="158" y="437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64" y="221"/>
                    <a:pt x="175" y="219"/>
                    <a:pt x="190" y="217"/>
                  </a:cubicBezTo>
                  <a:cubicBezTo>
                    <a:pt x="226" y="212"/>
                    <a:pt x="252" y="202"/>
                    <a:pt x="261" y="195"/>
                  </a:cubicBezTo>
                  <a:cubicBezTo>
                    <a:pt x="266" y="191"/>
                    <a:pt x="269" y="188"/>
                    <a:pt x="272" y="185"/>
                  </a:cubicBezTo>
                  <a:cubicBezTo>
                    <a:pt x="274" y="182"/>
                    <a:pt x="279" y="177"/>
                    <a:pt x="275" y="177"/>
                  </a:cubicBezTo>
                  <a:cubicBezTo>
                    <a:pt x="266" y="176"/>
                    <a:pt x="264" y="142"/>
                    <a:pt x="260" y="132"/>
                  </a:cubicBezTo>
                  <a:cubicBezTo>
                    <a:pt x="255" y="122"/>
                    <a:pt x="257" y="115"/>
                    <a:pt x="260" y="106"/>
                  </a:cubicBezTo>
                  <a:cubicBezTo>
                    <a:pt x="263" y="97"/>
                    <a:pt x="257" y="83"/>
                    <a:pt x="265" y="69"/>
                  </a:cubicBezTo>
                  <a:cubicBezTo>
                    <a:pt x="272" y="55"/>
                    <a:pt x="262" y="37"/>
                    <a:pt x="272" y="35"/>
                  </a:cubicBezTo>
                  <a:cubicBezTo>
                    <a:pt x="283" y="33"/>
                    <a:pt x="279" y="21"/>
                    <a:pt x="290" y="21"/>
                  </a:cubicBezTo>
                  <a:cubicBezTo>
                    <a:pt x="300" y="21"/>
                    <a:pt x="301" y="6"/>
                    <a:pt x="312" y="11"/>
                  </a:cubicBezTo>
                  <a:cubicBezTo>
                    <a:pt x="322" y="16"/>
                    <a:pt x="322" y="0"/>
                    <a:pt x="330" y="10"/>
                  </a:cubicBezTo>
                  <a:close/>
                  <a:moveTo>
                    <a:pt x="158" y="1136"/>
                  </a:moveTo>
                  <a:cubicBezTo>
                    <a:pt x="156" y="1142"/>
                    <a:pt x="155" y="1147"/>
                    <a:pt x="155" y="1151"/>
                  </a:cubicBezTo>
                  <a:cubicBezTo>
                    <a:pt x="150" y="1175"/>
                    <a:pt x="144" y="1223"/>
                    <a:pt x="137" y="1223"/>
                  </a:cubicBezTo>
                  <a:cubicBezTo>
                    <a:pt x="131" y="1223"/>
                    <a:pt x="132" y="1228"/>
                    <a:pt x="131" y="1241"/>
                  </a:cubicBezTo>
                  <a:cubicBezTo>
                    <a:pt x="131" y="1255"/>
                    <a:pt x="117" y="1257"/>
                    <a:pt x="109" y="1260"/>
                  </a:cubicBezTo>
                  <a:cubicBezTo>
                    <a:pt x="102" y="1263"/>
                    <a:pt x="100" y="1255"/>
                    <a:pt x="100" y="1255"/>
                  </a:cubicBezTo>
                  <a:cubicBezTo>
                    <a:pt x="100" y="1255"/>
                    <a:pt x="87" y="1281"/>
                    <a:pt x="65" y="1284"/>
                  </a:cubicBezTo>
                  <a:cubicBezTo>
                    <a:pt x="43" y="1287"/>
                    <a:pt x="0" y="1295"/>
                    <a:pt x="0" y="1285"/>
                  </a:cubicBezTo>
                  <a:cubicBezTo>
                    <a:pt x="0" y="1274"/>
                    <a:pt x="5" y="1264"/>
                    <a:pt x="20" y="1256"/>
                  </a:cubicBezTo>
                  <a:cubicBezTo>
                    <a:pt x="34" y="1247"/>
                    <a:pt x="45" y="1224"/>
                    <a:pt x="51" y="1218"/>
                  </a:cubicBezTo>
                  <a:cubicBezTo>
                    <a:pt x="56" y="1212"/>
                    <a:pt x="49" y="1214"/>
                    <a:pt x="53" y="1203"/>
                  </a:cubicBezTo>
                  <a:cubicBezTo>
                    <a:pt x="58" y="1191"/>
                    <a:pt x="73" y="1123"/>
                    <a:pt x="76" y="1101"/>
                  </a:cubicBezTo>
                  <a:cubicBezTo>
                    <a:pt x="78" y="1078"/>
                    <a:pt x="77" y="1002"/>
                    <a:pt x="87" y="967"/>
                  </a:cubicBezTo>
                  <a:cubicBezTo>
                    <a:pt x="98" y="931"/>
                    <a:pt x="131" y="816"/>
                    <a:pt x="135" y="784"/>
                  </a:cubicBezTo>
                  <a:cubicBezTo>
                    <a:pt x="140" y="753"/>
                    <a:pt x="147" y="721"/>
                    <a:pt x="147" y="703"/>
                  </a:cubicBezTo>
                  <a:cubicBezTo>
                    <a:pt x="147" y="686"/>
                    <a:pt x="149" y="674"/>
                    <a:pt x="154" y="662"/>
                  </a:cubicBezTo>
                  <a:cubicBezTo>
                    <a:pt x="158" y="649"/>
                    <a:pt x="153" y="632"/>
                    <a:pt x="153" y="632"/>
                  </a:cubicBezTo>
                  <a:cubicBezTo>
                    <a:pt x="153" y="632"/>
                    <a:pt x="140" y="642"/>
                    <a:pt x="132" y="648"/>
                  </a:cubicBezTo>
                  <a:cubicBezTo>
                    <a:pt x="125" y="655"/>
                    <a:pt x="125" y="645"/>
                    <a:pt x="129" y="629"/>
                  </a:cubicBezTo>
                  <a:cubicBezTo>
                    <a:pt x="132" y="614"/>
                    <a:pt x="130" y="605"/>
                    <a:pt x="126" y="610"/>
                  </a:cubicBezTo>
                  <a:cubicBezTo>
                    <a:pt x="122" y="615"/>
                    <a:pt x="119" y="585"/>
                    <a:pt x="109" y="566"/>
                  </a:cubicBezTo>
                  <a:cubicBezTo>
                    <a:pt x="100" y="548"/>
                    <a:pt x="78" y="511"/>
                    <a:pt x="83" y="489"/>
                  </a:cubicBezTo>
                  <a:cubicBezTo>
                    <a:pt x="88" y="468"/>
                    <a:pt x="90" y="431"/>
                    <a:pt x="96" y="412"/>
                  </a:cubicBezTo>
                  <a:cubicBezTo>
                    <a:pt x="102" y="394"/>
                    <a:pt x="107" y="361"/>
                    <a:pt x="114" y="341"/>
                  </a:cubicBezTo>
                  <a:cubicBezTo>
                    <a:pt x="121" y="321"/>
                    <a:pt x="120" y="311"/>
                    <a:pt x="129" y="291"/>
                  </a:cubicBezTo>
                  <a:cubicBezTo>
                    <a:pt x="137" y="271"/>
                    <a:pt x="147" y="247"/>
                    <a:pt x="147" y="238"/>
                  </a:cubicBezTo>
                  <a:cubicBezTo>
                    <a:pt x="147" y="232"/>
                    <a:pt x="149" y="228"/>
                    <a:pt x="158" y="224"/>
                  </a:cubicBezTo>
                  <a:cubicBezTo>
                    <a:pt x="158" y="437"/>
                    <a:pt x="158" y="437"/>
                    <a:pt x="158" y="437"/>
                  </a:cubicBezTo>
                  <a:cubicBezTo>
                    <a:pt x="155" y="443"/>
                    <a:pt x="152" y="448"/>
                    <a:pt x="150" y="449"/>
                  </a:cubicBezTo>
                  <a:cubicBezTo>
                    <a:pt x="142" y="451"/>
                    <a:pt x="141" y="461"/>
                    <a:pt x="150" y="466"/>
                  </a:cubicBezTo>
                  <a:cubicBezTo>
                    <a:pt x="158" y="471"/>
                    <a:pt x="153" y="504"/>
                    <a:pt x="157" y="509"/>
                  </a:cubicBezTo>
                  <a:cubicBezTo>
                    <a:pt x="157" y="509"/>
                    <a:pt x="157" y="509"/>
                    <a:pt x="158" y="509"/>
                  </a:cubicBezTo>
                  <a:lnTo>
                    <a:pt x="158" y="11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"/>
            <p:cNvSpPr>
              <a:spLocks/>
            </p:cNvSpPr>
            <p:nvPr/>
          </p:nvSpPr>
          <p:spPr bwMode="auto">
            <a:xfrm>
              <a:off x="4701" y="1169"/>
              <a:ext cx="325" cy="633"/>
            </a:xfrm>
            <a:custGeom>
              <a:avLst/>
              <a:gdLst>
                <a:gd name="T0" fmla="*/ 153 w 191"/>
                <a:gd name="T1" fmla="*/ 0 h 373"/>
                <a:gd name="T2" fmla="*/ 155 w 191"/>
                <a:gd name="T3" fmla="*/ 3 h 373"/>
                <a:gd name="T4" fmla="*/ 162 w 191"/>
                <a:gd name="T5" fmla="*/ 15 h 373"/>
                <a:gd name="T6" fmla="*/ 162 w 191"/>
                <a:gd name="T7" fmla="*/ 17 h 373"/>
                <a:gd name="T8" fmla="*/ 156 w 191"/>
                <a:gd name="T9" fmla="*/ 149 h 373"/>
                <a:gd name="T10" fmla="*/ 157 w 191"/>
                <a:gd name="T11" fmla="*/ 255 h 373"/>
                <a:gd name="T12" fmla="*/ 175 w 191"/>
                <a:gd name="T13" fmla="*/ 334 h 373"/>
                <a:gd name="T14" fmla="*/ 191 w 191"/>
                <a:gd name="T15" fmla="*/ 372 h 373"/>
                <a:gd name="T16" fmla="*/ 126 w 191"/>
                <a:gd name="T17" fmla="*/ 368 h 373"/>
                <a:gd name="T18" fmla="*/ 20 w 191"/>
                <a:gd name="T19" fmla="*/ 369 h 373"/>
                <a:gd name="T20" fmla="*/ 0 w 191"/>
                <a:gd name="T21" fmla="*/ 361 h 373"/>
                <a:gd name="T22" fmla="*/ 24 w 191"/>
                <a:gd name="T23" fmla="*/ 291 h 373"/>
                <a:gd name="T24" fmla="*/ 44 w 191"/>
                <a:gd name="T25" fmla="*/ 155 h 373"/>
                <a:gd name="T26" fmla="*/ 52 w 191"/>
                <a:gd name="T27" fmla="*/ 32 h 373"/>
                <a:gd name="T28" fmla="*/ 60 w 191"/>
                <a:gd name="T29" fmla="*/ 11 h 373"/>
                <a:gd name="T30" fmla="*/ 61 w 191"/>
                <a:gd name="T31" fmla="*/ 10 h 373"/>
                <a:gd name="T32" fmla="*/ 72 w 191"/>
                <a:gd name="T33" fmla="*/ 0 h 373"/>
                <a:gd name="T34" fmla="*/ 91 w 191"/>
                <a:gd name="T35" fmla="*/ 23 h 373"/>
                <a:gd name="T36" fmla="*/ 121 w 191"/>
                <a:gd name="T37" fmla="*/ 33 h 373"/>
                <a:gd name="T38" fmla="*/ 153 w 191"/>
                <a:gd name="T3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373">
                  <a:moveTo>
                    <a:pt x="153" y="0"/>
                  </a:moveTo>
                  <a:cubicBezTo>
                    <a:pt x="154" y="3"/>
                    <a:pt x="155" y="3"/>
                    <a:pt x="155" y="3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7"/>
                  </a:cubicBezTo>
                  <a:cubicBezTo>
                    <a:pt x="159" y="37"/>
                    <a:pt x="156" y="104"/>
                    <a:pt x="156" y="149"/>
                  </a:cubicBezTo>
                  <a:cubicBezTo>
                    <a:pt x="156" y="194"/>
                    <a:pt x="150" y="218"/>
                    <a:pt x="157" y="255"/>
                  </a:cubicBezTo>
                  <a:cubicBezTo>
                    <a:pt x="164" y="291"/>
                    <a:pt x="165" y="312"/>
                    <a:pt x="175" y="334"/>
                  </a:cubicBezTo>
                  <a:cubicBezTo>
                    <a:pt x="185" y="356"/>
                    <a:pt x="191" y="372"/>
                    <a:pt x="191" y="372"/>
                  </a:cubicBezTo>
                  <a:cubicBezTo>
                    <a:pt x="191" y="372"/>
                    <a:pt x="159" y="368"/>
                    <a:pt x="126" y="368"/>
                  </a:cubicBezTo>
                  <a:cubicBezTo>
                    <a:pt x="93" y="368"/>
                    <a:pt x="33" y="373"/>
                    <a:pt x="20" y="369"/>
                  </a:cubicBezTo>
                  <a:cubicBezTo>
                    <a:pt x="8" y="366"/>
                    <a:pt x="0" y="361"/>
                    <a:pt x="0" y="361"/>
                  </a:cubicBezTo>
                  <a:cubicBezTo>
                    <a:pt x="0" y="361"/>
                    <a:pt x="14" y="328"/>
                    <a:pt x="24" y="291"/>
                  </a:cubicBezTo>
                  <a:cubicBezTo>
                    <a:pt x="34" y="255"/>
                    <a:pt x="44" y="205"/>
                    <a:pt x="44" y="155"/>
                  </a:cubicBezTo>
                  <a:cubicBezTo>
                    <a:pt x="44" y="105"/>
                    <a:pt x="42" y="57"/>
                    <a:pt x="52" y="32"/>
                  </a:cubicBezTo>
                  <a:cubicBezTo>
                    <a:pt x="56" y="23"/>
                    <a:pt x="58" y="16"/>
                    <a:pt x="60" y="11"/>
                  </a:cubicBezTo>
                  <a:cubicBezTo>
                    <a:pt x="60" y="11"/>
                    <a:pt x="58" y="12"/>
                    <a:pt x="61" y="10"/>
                  </a:cubicBezTo>
                  <a:cubicBezTo>
                    <a:pt x="63" y="8"/>
                    <a:pt x="69" y="3"/>
                    <a:pt x="72" y="0"/>
                  </a:cubicBezTo>
                  <a:cubicBezTo>
                    <a:pt x="77" y="6"/>
                    <a:pt x="80" y="10"/>
                    <a:pt x="91" y="23"/>
                  </a:cubicBezTo>
                  <a:cubicBezTo>
                    <a:pt x="102" y="36"/>
                    <a:pt x="103" y="45"/>
                    <a:pt x="121" y="33"/>
                  </a:cubicBezTo>
                  <a:cubicBezTo>
                    <a:pt x="135" y="24"/>
                    <a:pt x="144" y="11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1"/>
            <p:cNvSpPr>
              <a:spLocks/>
            </p:cNvSpPr>
            <p:nvPr/>
          </p:nvSpPr>
          <p:spPr bwMode="auto">
            <a:xfrm>
              <a:off x="4752" y="1242"/>
              <a:ext cx="157" cy="626"/>
            </a:xfrm>
            <a:custGeom>
              <a:avLst/>
              <a:gdLst>
                <a:gd name="T0" fmla="*/ 77 w 92"/>
                <a:gd name="T1" fmla="*/ 0 h 369"/>
                <a:gd name="T2" fmla="*/ 59 w 92"/>
                <a:gd name="T3" fmla="*/ 18 h 369"/>
                <a:gd name="T4" fmla="*/ 65 w 92"/>
                <a:gd name="T5" fmla="*/ 29 h 369"/>
                <a:gd name="T6" fmla="*/ 37 w 92"/>
                <a:gd name="T7" fmla="*/ 139 h 369"/>
                <a:gd name="T8" fmla="*/ 4 w 92"/>
                <a:gd name="T9" fmla="*/ 314 h 369"/>
                <a:gd name="T10" fmla="*/ 15 w 92"/>
                <a:gd name="T11" fmla="*/ 354 h 369"/>
                <a:gd name="T12" fmla="*/ 35 w 92"/>
                <a:gd name="T13" fmla="*/ 356 h 369"/>
                <a:gd name="T14" fmla="*/ 59 w 92"/>
                <a:gd name="T15" fmla="*/ 311 h 369"/>
                <a:gd name="T16" fmla="*/ 80 w 92"/>
                <a:gd name="T17" fmla="*/ 168 h 369"/>
                <a:gd name="T18" fmla="*/ 87 w 92"/>
                <a:gd name="T19" fmla="*/ 57 h 369"/>
                <a:gd name="T20" fmla="*/ 81 w 92"/>
                <a:gd name="T21" fmla="*/ 29 h 369"/>
                <a:gd name="T22" fmla="*/ 92 w 92"/>
                <a:gd name="T23" fmla="*/ 17 h 369"/>
                <a:gd name="T24" fmla="*/ 77 w 92"/>
                <a:gd name="T2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369">
                  <a:moveTo>
                    <a:pt x="77" y="0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68" y="21"/>
                    <a:pt x="65" y="29"/>
                  </a:cubicBezTo>
                  <a:cubicBezTo>
                    <a:pt x="62" y="37"/>
                    <a:pt x="49" y="81"/>
                    <a:pt x="37" y="139"/>
                  </a:cubicBezTo>
                  <a:cubicBezTo>
                    <a:pt x="24" y="198"/>
                    <a:pt x="7" y="300"/>
                    <a:pt x="4" y="314"/>
                  </a:cubicBezTo>
                  <a:cubicBezTo>
                    <a:pt x="0" y="329"/>
                    <a:pt x="5" y="339"/>
                    <a:pt x="15" y="354"/>
                  </a:cubicBezTo>
                  <a:cubicBezTo>
                    <a:pt x="24" y="369"/>
                    <a:pt x="25" y="369"/>
                    <a:pt x="35" y="356"/>
                  </a:cubicBezTo>
                  <a:cubicBezTo>
                    <a:pt x="45" y="343"/>
                    <a:pt x="52" y="348"/>
                    <a:pt x="59" y="311"/>
                  </a:cubicBezTo>
                  <a:cubicBezTo>
                    <a:pt x="65" y="274"/>
                    <a:pt x="75" y="200"/>
                    <a:pt x="80" y="168"/>
                  </a:cubicBezTo>
                  <a:cubicBezTo>
                    <a:pt x="85" y="135"/>
                    <a:pt x="91" y="72"/>
                    <a:pt x="87" y="57"/>
                  </a:cubicBezTo>
                  <a:cubicBezTo>
                    <a:pt x="83" y="43"/>
                    <a:pt x="80" y="35"/>
                    <a:pt x="81" y="29"/>
                  </a:cubicBezTo>
                  <a:cubicBezTo>
                    <a:pt x="83" y="23"/>
                    <a:pt x="92" y="17"/>
                    <a:pt x="92" y="17"/>
                  </a:cubicBezTo>
                  <a:cubicBezTo>
                    <a:pt x="92" y="17"/>
                    <a:pt x="85" y="4"/>
                    <a:pt x="7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6" name="Group 24"/>
          <p:cNvGrpSpPr>
            <a:grpSpLocks noChangeAspect="1"/>
          </p:cNvGrpSpPr>
          <p:nvPr/>
        </p:nvGrpSpPr>
        <p:grpSpPr bwMode="auto">
          <a:xfrm>
            <a:off x="2577244" y="1205341"/>
            <a:ext cx="1022428" cy="4104801"/>
            <a:chOff x="4369" y="343"/>
            <a:chExt cx="610" cy="2449"/>
          </a:xfrm>
        </p:grpSpPr>
        <p:sp>
          <p:nvSpPr>
            <p:cNvPr id="207" name="Freeform 25"/>
            <p:cNvSpPr>
              <a:spLocks noEditPoints="1"/>
            </p:cNvSpPr>
            <p:nvPr/>
          </p:nvSpPr>
          <p:spPr bwMode="auto">
            <a:xfrm>
              <a:off x="4369" y="343"/>
              <a:ext cx="610" cy="2449"/>
            </a:xfrm>
            <a:custGeom>
              <a:avLst/>
              <a:gdLst>
                <a:gd name="T0" fmla="*/ 122 w 255"/>
                <a:gd name="T1" fmla="*/ 0 h 1034"/>
                <a:gd name="T2" fmla="*/ 168 w 255"/>
                <a:gd name="T3" fmla="*/ 41 h 1034"/>
                <a:gd name="T4" fmla="*/ 176 w 255"/>
                <a:gd name="T5" fmla="*/ 71 h 1034"/>
                <a:gd name="T6" fmla="*/ 183 w 255"/>
                <a:gd name="T7" fmla="*/ 111 h 1034"/>
                <a:gd name="T8" fmla="*/ 196 w 255"/>
                <a:gd name="T9" fmla="*/ 152 h 1034"/>
                <a:gd name="T10" fmla="*/ 203 w 255"/>
                <a:gd name="T11" fmla="*/ 172 h 1034"/>
                <a:gd name="T12" fmla="*/ 240 w 255"/>
                <a:gd name="T13" fmla="*/ 194 h 1034"/>
                <a:gd name="T14" fmla="*/ 252 w 255"/>
                <a:gd name="T15" fmla="*/ 271 h 1034"/>
                <a:gd name="T16" fmla="*/ 245 w 255"/>
                <a:gd name="T17" fmla="*/ 338 h 1034"/>
                <a:gd name="T18" fmla="*/ 219 w 255"/>
                <a:gd name="T19" fmla="*/ 357 h 1034"/>
                <a:gd name="T20" fmla="*/ 226 w 255"/>
                <a:gd name="T21" fmla="*/ 424 h 1034"/>
                <a:gd name="T22" fmla="*/ 235 w 255"/>
                <a:gd name="T23" fmla="*/ 473 h 1034"/>
                <a:gd name="T24" fmla="*/ 222 w 255"/>
                <a:gd name="T25" fmla="*/ 475 h 1034"/>
                <a:gd name="T26" fmla="*/ 216 w 255"/>
                <a:gd name="T27" fmla="*/ 541 h 1034"/>
                <a:gd name="T28" fmla="*/ 196 w 255"/>
                <a:gd name="T29" fmla="*/ 650 h 1034"/>
                <a:gd name="T30" fmla="*/ 189 w 255"/>
                <a:gd name="T31" fmla="*/ 664 h 1034"/>
                <a:gd name="T32" fmla="*/ 179 w 255"/>
                <a:gd name="T33" fmla="*/ 664 h 1034"/>
                <a:gd name="T34" fmla="*/ 177 w 255"/>
                <a:gd name="T35" fmla="*/ 697 h 1034"/>
                <a:gd name="T36" fmla="*/ 170 w 255"/>
                <a:gd name="T37" fmla="*/ 765 h 1034"/>
                <a:gd name="T38" fmla="*/ 141 w 255"/>
                <a:gd name="T39" fmla="*/ 872 h 1034"/>
                <a:gd name="T40" fmla="*/ 161 w 255"/>
                <a:gd name="T41" fmla="*/ 933 h 1034"/>
                <a:gd name="T42" fmla="*/ 179 w 255"/>
                <a:gd name="T43" fmla="*/ 973 h 1034"/>
                <a:gd name="T44" fmla="*/ 152 w 255"/>
                <a:gd name="T45" fmla="*/ 975 h 1034"/>
                <a:gd name="T46" fmla="*/ 139 w 255"/>
                <a:gd name="T47" fmla="*/ 966 h 1034"/>
                <a:gd name="T48" fmla="*/ 143 w 255"/>
                <a:gd name="T49" fmla="*/ 986 h 1034"/>
                <a:gd name="T50" fmla="*/ 128 w 255"/>
                <a:gd name="T51" fmla="*/ 1034 h 1034"/>
                <a:gd name="T52" fmla="*/ 122 w 255"/>
                <a:gd name="T53" fmla="*/ 1033 h 1034"/>
                <a:gd name="T54" fmla="*/ 122 w 255"/>
                <a:gd name="T55" fmla="*/ 726 h 1034"/>
                <a:gd name="T56" fmla="*/ 125 w 255"/>
                <a:gd name="T57" fmla="*/ 709 h 1034"/>
                <a:gd name="T58" fmla="*/ 125 w 255"/>
                <a:gd name="T59" fmla="*/ 662 h 1034"/>
                <a:gd name="T60" fmla="*/ 122 w 255"/>
                <a:gd name="T61" fmla="*/ 680 h 1034"/>
                <a:gd name="T62" fmla="*/ 122 w 255"/>
                <a:gd name="T63" fmla="*/ 0 h 1034"/>
                <a:gd name="T64" fmla="*/ 121 w 255"/>
                <a:gd name="T65" fmla="*/ 0 h 1034"/>
                <a:gd name="T66" fmla="*/ 122 w 255"/>
                <a:gd name="T67" fmla="*/ 0 h 1034"/>
                <a:gd name="T68" fmla="*/ 122 w 255"/>
                <a:gd name="T69" fmla="*/ 680 h 1034"/>
                <a:gd name="T70" fmla="*/ 119 w 255"/>
                <a:gd name="T71" fmla="*/ 698 h 1034"/>
                <a:gd name="T72" fmla="*/ 120 w 255"/>
                <a:gd name="T73" fmla="*/ 721 h 1034"/>
                <a:gd name="T74" fmla="*/ 121 w 255"/>
                <a:gd name="T75" fmla="*/ 737 h 1034"/>
                <a:gd name="T76" fmla="*/ 122 w 255"/>
                <a:gd name="T77" fmla="*/ 726 h 1034"/>
                <a:gd name="T78" fmla="*/ 122 w 255"/>
                <a:gd name="T79" fmla="*/ 1033 h 1034"/>
                <a:gd name="T80" fmla="*/ 101 w 255"/>
                <a:gd name="T81" fmla="*/ 992 h 1034"/>
                <a:gd name="T82" fmla="*/ 100 w 255"/>
                <a:gd name="T83" fmla="*/ 948 h 1034"/>
                <a:gd name="T84" fmla="*/ 92 w 255"/>
                <a:gd name="T85" fmla="*/ 901 h 1034"/>
                <a:gd name="T86" fmla="*/ 59 w 255"/>
                <a:gd name="T87" fmla="*/ 756 h 1034"/>
                <a:gd name="T88" fmla="*/ 61 w 255"/>
                <a:gd name="T89" fmla="*/ 692 h 1034"/>
                <a:gd name="T90" fmla="*/ 57 w 255"/>
                <a:gd name="T91" fmla="*/ 661 h 1034"/>
                <a:gd name="T92" fmla="*/ 39 w 255"/>
                <a:gd name="T93" fmla="*/ 645 h 1034"/>
                <a:gd name="T94" fmla="*/ 34 w 255"/>
                <a:gd name="T95" fmla="*/ 530 h 1034"/>
                <a:gd name="T96" fmla="*/ 35 w 255"/>
                <a:gd name="T97" fmla="*/ 468 h 1034"/>
                <a:gd name="T98" fmla="*/ 13 w 255"/>
                <a:gd name="T99" fmla="*/ 464 h 1034"/>
                <a:gd name="T100" fmla="*/ 31 w 255"/>
                <a:gd name="T101" fmla="*/ 411 h 1034"/>
                <a:gd name="T102" fmla="*/ 34 w 255"/>
                <a:gd name="T103" fmla="*/ 372 h 1034"/>
                <a:gd name="T104" fmla="*/ 2 w 255"/>
                <a:gd name="T105" fmla="*/ 344 h 1034"/>
                <a:gd name="T106" fmla="*/ 2 w 255"/>
                <a:gd name="T107" fmla="*/ 266 h 1034"/>
                <a:gd name="T108" fmla="*/ 8 w 255"/>
                <a:gd name="T109" fmla="*/ 232 h 1034"/>
                <a:gd name="T110" fmla="*/ 31 w 255"/>
                <a:gd name="T111" fmla="*/ 175 h 1034"/>
                <a:gd name="T112" fmla="*/ 55 w 255"/>
                <a:gd name="T113" fmla="*/ 166 h 1034"/>
                <a:gd name="T114" fmla="*/ 57 w 255"/>
                <a:gd name="T115" fmla="*/ 143 h 1034"/>
                <a:gd name="T116" fmla="*/ 71 w 255"/>
                <a:gd name="T117" fmla="*/ 115 h 1034"/>
                <a:gd name="T118" fmla="*/ 73 w 255"/>
                <a:gd name="T119" fmla="*/ 73 h 1034"/>
                <a:gd name="T120" fmla="*/ 121 w 255"/>
                <a:gd name="T121" fmla="*/ 0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1034">
                  <a:moveTo>
                    <a:pt x="122" y="0"/>
                  </a:moveTo>
                  <a:cubicBezTo>
                    <a:pt x="145" y="0"/>
                    <a:pt x="164" y="21"/>
                    <a:pt x="168" y="41"/>
                  </a:cubicBezTo>
                  <a:cubicBezTo>
                    <a:pt x="173" y="61"/>
                    <a:pt x="176" y="60"/>
                    <a:pt x="176" y="71"/>
                  </a:cubicBezTo>
                  <a:cubicBezTo>
                    <a:pt x="176" y="82"/>
                    <a:pt x="181" y="94"/>
                    <a:pt x="183" y="111"/>
                  </a:cubicBezTo>
                  <a:cubicBezTo>
                    <a:pt x="185" y="129"/>
                    <a:pt x="187" y="141"/>
                    <a:pt x="196" y="152"/>
                  </a:cubicBezTo>
                  <a:cubicBezTo>
                    <a:pt x="205" y="162"/>
                    <a:pt x="203" y="172"/>
                    <a:pt x="203" y="172"/>
                  </a:cubicBezTo>
                  <a:cubicBezTo>
                    <a:pt x="203" y="172"/>
                    <a:pt x="233" y="174"/>
                    <a:pt x="240" y="194"/>
                  </a:cubicBezTo>
                  <a:cubicBezTo>
                    <a:pt x="248" y="214"/>
                    <a:pt x="249" y="248"/>
                    <a:pt x="252" y="271"/>
                  </a:cubicBezTo>
                  <a:cubicBezTo>
                    <a:pt x="255" y="294"/>
                    <a:pt x="253" y="321"/>
                    <a:pt x="245" y="338"/>
                  </a:cubicBezTo>
                  <a:cubicBezTo>
                    <a:pt x="236" y="355"/>
                    <a:pt x="219" y="357"/>
                    <a:pt x="219" y="357"/>
                  </a:cubicBezTo>
                  <a:cubicBezTo>
                    <a:pt x="219" y="357"/>
                    <a:pt x="216" y="393"/>
                    <a:pt x="226" y="424"/>
                  </a:cubicBezTo>
                  <a:cubicBezTo>
                    <a:pt x="236" y="455"/>
                    <a:pt x="244" y="471"/>
                    <a:pt x="235" y="473"/>
                  </a:cubicBezTo>
                  <a:cubicBezTo>
                    <a:pt x="226" y="474"/>
                    <a:pt x="222" y="475"/>
                    <a:pt x="222" y="475"/>
                  </a:cubicBezTo>
                  <a:cubicBezTo>
                    <a:pt x="222" y="475"/>
                    <a:pt x="222" y="515"/>
                    <a:pt x="216" y="541"/>
                  </a:cubicBezTo>
                  <a:cubicBezTo>
                    <a:pt x="210" y="567"/>
                    <a:pt x="196" y="634"/>
                    <a:pt x="196" y="650"/>
                  </a:cubicBezTo>
                  <a:cubicBezTo>
                    <a:pt x="196" y="667"/>
                    <a:pt x="195" y="664"/>
                    <a:pt x="189" y="664"/>
                  </a:cubicBezTo>
                  <a:cubicBezTo>
                    <a:pt x="183" y="664"/>
                    <a:pt x="179" y="664"/>
                    <a:pt x="179" y="664"/>
                  </a:cubicBezTo>
                  <a:cubicBezTo>
                    <a:pt x="179" y="664"/>
                    <a:pt x="180" y="691"/>
                    <a:pt x="177" y="697"/>
                  </a:cubicBezTo>
                  <a:cubicBezTo>
                    <a:pt x="174" y="704"/>
                    <a:pt x="179" y="733"/>
                    <a:pt x="170" y="765"/>
                  </a:cubicBezTo>
                  <a:cubicBezTo>
                    <a:pt x="160" y="796"/>
                    <a:pt x="141" y="849"/>
                    <a:pt x="141" y="872"/>
                  </a:cubicBezTo>
                  <a:cubicBezTo>
                    <a:pt x="141" y="894"/>
                    <a:pt x="150" y="922"/>
                    <a:pt x="161" y="933"/>
                  </a:cubicBezTo>
                  <a:cubicBezTo>
                    <a:pt x="171" y="944"/>
                    <a:pt x="187" y="967"/>
                    <a:pt x="179" y="973"/>
                  </a:cubicBezTo>
                  <a:cubicBezTo>
                    <a:pt x="170" y="978"/>
                    <a:pt x="159" y="977"/>
                    <a:pt x="152" y="975"/>
                  </a:cubicBezTo>
                  <a:cubicBezTo>
                    <a:pt x="145" y="973"/>
                    <a:pt x="139" y="966"/>
                    <a:pt x="139" y="966"/>
                  </a:cubicBezTo>
                  <a:cubicBezTo>
                    <a:pt x="139" y="966"/>
                    <a:pt x="140" y="977"/>
                    <a:pt x="143" y="986"/>
                  </a:cubicBezTo>
                  <a:cubicBezTo>
                    <a:pt x="146" y="995"/>
                    <a:pt x="143" y="1034"/>
                    <a:pt x="128" y="1034"/>
                  </a:cubicBezTo>
                  <a:cubicBezTo>
                    <a:pt x="126" y="1034"/>
                    <a:pt x="124" y="1033"/>
                    <a:pt x="122" y="1033"/>
                  </a:cubicBezTo>
                  <a:cubicBezTo>
                    <a:pt x="122" y="726"/>
                    <a:pt x="122" y="726"/>
                    <a:pt x="122" y="726"/>
                  </a:cubicBezTo>
                  <a:cubicBezTo>
                    <a:pt x="122" y="720"/>
                    <a:pt x="123" y="713"/>
                    <a:pt x="125" y="709"/>
                  </a:cubicBezTo>
                  <a:cubicBezTo>
                    <a:pt x="128" y="701"/>
                    <a:pt x="125" y="685"/>
                    <a:pt x="125" y="662"/>
                  </a:cubicBezTo>
                  <a:cubicBezTo>
                    <a:pt x="125" y="662"/>
                    <a:pt x="124" y="671"/>
                    <a:pt x="122" y="680"/>
                  </a:cubicBezTo>
                  <a:lnTo>
                    <a:pt x="122" y="0"/>
                  </a:lnTo>
                  <a:close/>
                  <a:moveTo>
                    <a:pt x="12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680"/>
                    <a:pt x="122" y="680"/>
                    <a:pt x="122" y="680"/>
                  </a:cubicBezTo>
                  <a:cubicBezTo>
                    <a:pt x="121" y="687"/>
                    <a:pt x="120" y="694"/>
                    <a:pt x="119" y="698"/>
                  </a:cubicBezTo>
                  <a:cubicBezTo>
                    <a:pt x="116" y="708"/>
                    <a:pt x="120" y="714"/>
                    <a:pt x="120" y="721"/>
                  </a:cubicBezTo>
                  <a:cubicBezTo>
                    <a:pt x="120" y="728"/>
                    <a:pt x="121" y="737"/>
                    <a:pt x="121" y="737"/>
                  </a:cubicBezTo>
                  <a:cubicBezTo>
                    <a:pt x="121" y="737"/>
                    <a:pt x="122" y="732"/>
                    <a:pt x="122" y="726"/>
                  </a:cubicBezTo>
                  <a:cubicBezTo>
                    <a:pt x="122" y="1033"/>
                    <a:pt x="122" y="1033"/>
                    <a:pt x="122" y="1033"/>
                  </a:cubicBezTo>
                  <a:cubicBezTo>
                    <a:pt x="110" y="1029"/>
                    <a:pt x="101" y="1014"/>
                    <a:pt x="101" y="992"/>
                  </a:cubicBezTo>
                  <a:cubicBezTo>
                    <a:pt x="102" y="967"/>
                    <a:pt x="96" y="963"/>
                    <a:pt x="100" y="948"/>
                  </a:cubicBezTo>
                  <a:cubicBezTo>
                    <a:pt x="104" y="934"/>
                    <a:pt x="100" y="923"/>
                    <a:pt x="92" y="901"/>
                  </a:cubicBezTo>
                  <a:cubicBezTo>
                    <a:pt x="85" y="878"/>
                    <a:pt x="58" y="781"/>
                    <a:pt x="59" y="756"/>
                  </a:cubicBezTo>
                  <a:cubicBezTo>
                    <a:pt x="61" y="731"/>
                    <a:pt x="63" y="709"/>
                    <a:pt x="61" y="692"/>
                  </a:cubicBezTo>
                  <a:cubicBezTo>
                    <a:pt x="59" y="675"/>
                    <a:pt x="57" y="661"/>
                    <a:pt x="57" y="661"/>
                  </a:cubicBezTo>
                  <a:cubicBezTo>
                    <a:pt x="57" y="661"/>
                    <a:pt x="39" y="669"/>
                    <a:pt x="39" y="645"/>
                  </a:cubicBezTo>
                  <a:cubicBezTo>
                    <a:pt x="39" y="621"/>
                    <a:pt x="35" y="551"/>
                    <a:pt x="34" y="530"/>
                  </a:cubicBezTo>
                  <a:cubicBezTo>
                    <a:pt x="32" y="509"/>
                    <a:pt x="35" y="468"/>
                    <a:pt x="35" y="468"/>
                  </a:cubicBezTo>
                  <a:cubicBezTo>
                    <a:pt x="35" y="468"/>
                    <a:pt x="18" y="467"/>
                    <a:pt x="13" y="464"/>
                  </a:cubicBezTo>
                  <a:cubicBezTo>
                    <a:pt x="7" y="462"/>
                    <a:pt x="27" y="426"/>
                    <a:pt x="31" y="411"/>
                  </a:cubicBezTo>
                  <a:cubicBezTo>
                    <a:pt x="35" y="397"/>
                    <a:pt x="34" y="372"/>
                    <a:pt x="34" y="372"/>
                  </a:cubicBezTo>
                  <a:cubicBezTo>
                    <a:pt x="34" y="372"/>
                    <a:pt x="4" y="370"/>
                    <a:pt x="2" y="344"/>
                  </a:cubicBezTo>
                  <a:cubicBezTo>
                    <a:pt x="1" y="319"/>
                    <a:pt x="0" y="282"/>
                    <a:pt x="2" y="266"/>
                  </a:cubicBezTo>
                  <a:cubicBezTo>
                    <a:pt x="5" y="251"/>
                    <a:pt x="5" y="253"/>
                    <a:pt x="8" y="232"/>
                  </a:cubicBezTo>
                  <a:cubicBezTo>
                    <a:pt x="10" y="212"/>
                    <a:pt x="21" y="177"/>
                    <a:pt x="31" y="175"/>
                  </a:cubicBezTo>
                  <a:cubicBezTo>
                    <a:pt x="42" y="174"/>
                    <a:pt x="55" y="166"/>
                    <a:pt x="55" y="166"/>
                  </a:cubicBezTo>
                  <a:cubicBezTo>
                    <a:pt x="55" y="166"/>
                    <a:pt x="44" y="154"/>
                    <a:pt x="57" y="143"/>
                  </a:cubicBezTo>
                  <a:cubicBezTo>
                    <a:pt x="70" y="133"/>
                    <a:pt x="77" y="129"/>
                    <a:pt x="71" y="115"/>
                  </a:cubicBezTo>
                  <a:cubicBezTo>
                    <a:pt x="66" y="101"/>
                    <a:pt x="70" y="91"/>
                    <a:pt x="73" y="73"/>
                  </a:cubicBezTo>
                  <a:cubicBezTo>
                    <a:pt x="76" y="55"/>
                    <a:pt x="85" y="1"/>
                    <a:pt x="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6"/>
            <p:cNvSpPr>
              <a:spLocks/>
            </p:cNvSpPr>
            <p:nvPr/>
          </p:nvSpPr>
          <p:spPr bwMode="auto">
            <a:xfrm>
              <a:off x="4615" y="689"/>
              <a:ext cx="146" cy="279"/>
            </a:xfrm>
            <a:custGeom>
              <a:avLst/>
              <a:gdLst>
                <a:gd name="T0" fmla="*/ 1 w 61"/>
                <a:gd name="T1" fmla="*/ 3 h 118"/>
                <a:gd name="T2" fmla="*/ 17 w 61"/>
                <a:gd name="T3" fmla="*/ 27 h 118"/>
                <a:gd name="T4" fmla="*/ 27 w 61"/>
                <a:gd name="T5" fmla="*/ 82 h 118"/>
                <a:gd name="T6" fmla="*/ 38 w 61"/>
                <a:gd name="T7" fmla="*/ 59 h 118"/>
                <a:gd name="T8" fmla="*/ 43 w 61"/>
                <a:gd name="T9" fmla="*/ 32 h 118"/>
                <a:gd name="T10" fmla="*/ 60 w 61"/>
                <a:gd name="T11" fmla="*/ 0 h 118"/>
                <a:gd name="T12" fmla="*/ 60 w 61"/>
                <a:gd name="T13" fmla="*/ 21 h 118"/>
                <a:gd name="T14" fmla="*/ 43 w 61"/>
                <a:gd name="T15" fmla="*/ 74 h 118"/>
                <a:gd name="T16" fmla="*/ 29 w 61"/>
                <a:gd name="T17" fmla="*/ 111 h 118"/>
                <a:gd name="T18" fmla="*/ 14 w 61"/>
                <a:gd name="T19" fmla="*/ 76 h 118"/>
                <a:gd name="T20" fmla="*/ 1 w 61"/>
                <a:gd name="T2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18">
                  <a:moveTo>
                    <a:pt x="1" y="3"/>
                  </a:moveTo>
                  <a:cubicBezTo>
                    <a:pt x="1" y="3"/>
                    <a:pt x="17" y="16"/>
                    <a:pt x="17" y="27"/>
                  </a:cubicBezTo>
                  <a:cubicBezTo>
                    <a:pt x="17" y="37"/>
                    <a:pt x="24" y="72"/>
                    <a:pt x="27" y="82"/>
                  </a:cubicBezTo>
                  <a:cubicBezTo>
                    <a:pt x="30" y="93"/>
                    <a:pt x="32" y="70"/>
                    <a:pt x="38" y="59"/>
                  </a:cubicBezTo>
                  <a:cubicBezTo>
                    <a:pt x="43" y="49"/>
                    <a:pt x="46" y="40"/>
                    <a:pt x="43" y="32"/>
                  </a:cubicBezTo>
                  <a:cubicBezTo>
                    <a:pt x="39" y="24"/>
                    <a:pt x="52" y="20"/>
                    <a:pt x="60" y="0"/>
                  </a:cubicBezTo>
                  <a:cubicBezTo>
                    <a:pt x="61" y="8"/>
                    <a:pt x="60" y="14"/>
                    <a:pt x="60" y="21"/>
                  </a:cubicBezTo>
                  <a:cubicBezTo>
                    <a:pt x="60" y="29"/>
                    <a:pt x="47" y="66"/>
                    <a:pt x="43" y="74"/>
                  </a:cubicBezTo>
                  <a:cubicBezTo>
                    <a:pt x="40" y="81"/>
                    <a:pt x="30" y="104"/>
                    <a:pt x="29" y="111"/>
                  </a:cubicBezTo>
                  <a:cubicBezTo>
                    <a:pt x="28" y="118"/>
                    <a:pt x="19" y="98"/>
                    <a:pt x="14" y="76"/>
                  </a:cubicBezTo>
                  <a:cubicBezTo>
                    <a:pt x="9" y="55"/>
                    <a:pt x="0" y="2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7"/>
            <p:cNvSpPr>
              <a:spLocks/>
            </p:cNvSpPr>
            <p:nvPr/>
          </p:nvSpPr>
          <p:spPr bwMode="auto">
            <a:xfrm>
              <a:off x="4541" y="1070"/>
              <a:ext cx="27" cy="61"/>
            </a:xfrm>
            <a:custGeom>
              <a:avLst/>
              <a:gdLst>
                <a:gd name="T0" fmla="*/ 8 w 11"/>
                <a:gd name="T1" fmla="*/ 26 h 26"/>
                <a:gd name="T2" fmla="*/ 11 w 11"/>
                <a:gd name="T3" fmla="*/ 11 h 26"/>
                <a:gd name="T4" fmla="*/ 11 w 11"/>
                <a:gd name="T5" fmla="*/ 0 h 26"/>
                <a:gd name="T6" fmla="*/ 2 w 11"/>
                <a:gd name="T7" fmla="*/ 2 h 26"/>
                <a:gd name="T8" fmla="*/ 0 w 11"/>
                <a:gd name="T9" fmla="*/ 23 h 26"/>
                <a:gd name="T10" fmla="*/ 8 w 1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6">
                  <a:moveTo>
                    <a:pt x="8" y="26"/>
                  </a:moveTo>
                  <a:cubicBezTo>
                    <a:pt x="8" y="26"/>
                    <a:pt x="10" y="19"/>
                    <a:pt x="11" y="11"/>
                  </a:cubicBezTo>
                  <a:cubicBezTo>
                    <a:pt x="11" y="3"/>
                    <a:pt x="11" y="0"/>
                    <a:pt x="11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8"/>
                    <a:pt x="0" y="23"/>
                  </a:cubicBezTo>
                  <a:cubicBezTo>
                    <a:pt x="4" y="26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8"/>
            <p:cNvSpPr>
              <a:spLocks/>
            </p:cNvSpPr>
            <p:nvPr/>
          </p:nvSpPr>
          <p:spPr bwMode="auto">
            <a:xfrm>
              <a:off x="4745" y="1193"/>
              <a:ext cx="28" cy="62"/>
            </a:xfrm>
            <a:custGeom>
              <a:avLst/>
              <a:gdLst>
                <a:gd name="T0" fmla="*/ 3 w 12"/>
                <a:gd name="T1" fmla="*/ 0 h 26"/>
                <a:gd name="T2" fmla="*/ 0 w 12"/>
                <a:gd name="T3" fmla="*/ 21 h 26"/>
                <a:gd name="T4" fmla="*/ 12 w 12"/>
                <a:gd name="T5" fmla="*/ 21 h 26"/>
                <a:gd name="T6" fmla="*/ 12 w 12"/>
                <a:gd name="T7" fmla="*/ 0 h 26"/>
                <a:gd name="T8" fmla="*/ 3 w 1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6">
                  <a:moveTo>
                    <a:pt x="3" y="0"/>
                  </a:moveTo>
                  <a:cubicBezTo>
                    <a:pt x="3" y="0"/>
                    <a:pt x="1" y="16"/>
                    <a:pt x="0" y="21"/>
                  </a:cubicBezTo>
                  <a:cubicBezTo>
                    <a:pt x="0" y="26"/>
                    <a:pt x="12" y="21"/>
                    <a:pt x="12" y="21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7044333" y="5442000"/>
            <a:ext cx="5161285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1" dirty="0"/>
              <a:t>Serba2c India Private Limited</a:t>
            </a:r>
            <a:endParaRPr lang="en-US" sz="1400" dirty="0"/>
          </a:p>
          <a:p>
            <a:r>
              <a:rPr lang="en-US" sz="1400" dirty="0"/>
              <a:t>Corporate Office: Rattha Technology park , No. 51,3</a:t>
            </a:r>
            <a:r>
              <a:rPr lang="en-US" sz="1400" baseline="30000" dirty="0"/>
              <a:t>rd</a:t>
            </a:r>
            <a:r>
              <a:rPr lang="en-US" sz="1400" dirty="0"/>
              <a:t> floor ,Tower B, </a:t>
            </a:r>
            <a:endParaRPr lang="en-US" sz="1400" dirty="0" smtClean="0"/>
          </a:p>
          <a:p>
            <a:r>
              <a:rPr lang="en-US" sz="1400" dirty="0" smtClean="0"/>
              <a:t>Tek </a:t>
            </a:r>
            <a:r>
              <a:rPr lang="en-US" sz="1400" dirty="0"/>
              <a:t>meadows,OMR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Sholinganallur,Chennai,Tamil </a:t>
            </a:r>
            <a:r>
              <a:rPr lang="en-US" sz="1400" dirty="0"/>
              <a:t>Nadu 600119. India.</a:t>
            </a:r>
          </a:p>
          <a:p>
            <a:r>
              <a:rPr lang="en-US" sz="1400" dirty="0"/>
              <a:t>Website: </a:t>
            </a:r>
            <a:r>
              <a:rPr lang="en-US" sz="1400" u="sng" dirty="0">
                <a:hlinkClick r:id="rId3"/>
              </a:rPr>
              <a:t>www.serba2c.com</a:t>
            </a:r>
            <a:endParaRPr lang="en-US" sz="1400" dirty="0"/>
          </a:p>
        </p:txBody>
      </p:sp>
      <p:grpSp>
        <p:nvGrpSpPr>
          <p:cNvPr id="212" name="object 2"/>
          <p:cNvGrpSpPr/>
          <p:nvPr/>
        </p:nvGrpSpPr>
        <p:grpSpPr>
          <a:xfrm>
            <a:off x="-1" y="0"/>
            <a:ext cx="12191999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1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2" y="0"/>
            <a:ext cx="8729980" cy="845819"/>
            <a:chOff x="0" y="0"/>
            <a:chExt cx="8729980" cy="8458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5335" y="114300"/>
            <a:ext cx="2702052" cy="92599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537203" y="1095755"/>
            <a:ext cx="4490085" cy="4674235"/>
            <a:chOff x="3537203" y="1095755"/>
            <a:chExt cx="4490085" cy="46742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477" y="1915667"/>
              <a:ext cx="3786342" cy="385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7203" y="1095755"/>
              <a:ext cx="948055" cy="338455"/>
            </a:xfrm>
            <a:custGeom>
              <a:avLst/>
              <a:gdLst/>
              <a:ahLst/>
              <a:cxnLst/>
              <a:rect l="l" t="t" r="r" b="b"/>
              <a:pathLst>
                <a:path w="948054" h="338455">
                  <a:moveTo>
                    <a:pt x="947927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947927" y="338327"/>
                  </a:lnTo>
                  <a:lnTo>
                    <a:pt x="947927" y="0"/>
                  </a:lnTo>
                  <a:close/>
                </a:path>
              </a:pathLst>
            </a:custGeom>
            <a:solidFill>
              <a:srgbClr val="FF0000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37203" y="1095755"/>
            <a:ext cx="94805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260"/>
              </a:spcBef>
            </a:pPr>
            <a:r>
              <a:rPr sz="1600" b="0" spc="-30" dirty="0">
                <a:solidFill>
                  <a:srgbClr val="FFFFFF"/>
                </a:solidFill>
                <a:latin typeface="Calibri Light"/>
                <a:cs typeface="Calibri Light"/>
              </a:rPr>
              <a:t>Traffic</a:t>
            </a:r>
            <a:endParaRPr sz="160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3223" y="1393555"/>
            <a:ext cx="5264785" cy="1598295"/>
            <a:chOff x="2173223" y="1393555"/>
            <a:chExt cx="5264785" cy="1598295"/>
          </a:xfrm>
        </p:grpSpPr>
        <p:sp>
          <p:nvSpPr>
            <p:cNvPr id="12" name="object 12"/>
            <p:cNvSpPr/>
            <p:nvPr/>
          </p:nvSpPr>
          <p:spPr>
            <a:xfrm>
              <a:off x="6846427" y="1393555"/>
              <a:ext cx="591185" cy="824230"/>
            </a:xfrm>
            <a:custGeom>
              <a:avLst/>
              <a:gdLst/>
              <a:ahLst/>
              <a:cxnLst/>
              <a:rect l="l" t="t" r="r" b="b"/>
              <a:pathLst>
                <a:path w="591184" h="824230">
                  <a:moveTo>
                    <a:pt x="30591" y="748839"/>
                  </a:moveTo>
                  <a:lnTo>
                    <a:pt x="16994" y="754189"/>
                  </a:lnTo>
                  <a:lnTo>
                    <a:pt x="6111" y="764682"/>
                  </a:lnTo>
                  <a:lnTo>
                    <a:pt x="156" y="778619"/>
                  </a:lnTo>
                  <a:lnTo>
                    <a:pt x="0" y="793210"/>
                  </a:lnTo>
                  <a:lnTo>
                    <a:pt x="5343" y="806777"/>
                  </a:lnTo>
                  <a:lnTo>
                    <a:pt x="15890" y="817641"/>
                  </a:lnTo>
                  <a:lnTo>
                    <a:pt x="29773" y="823598"/>
                  </a:lnTo>
                  <a:lnTo>
                    <a:pt x="44370" y="823769"/>
                  </a:lnTo>
                  <a:lnTo>
                    <a:pt x="57967" y="818463"/>
                  </a:lnTo>
                  <a:lnTo>
                    <a:pt x="68849" y="807989"/>
                  </a:lnTo>
                  <a:lnTo>
                    <a:pt x="74804" y="794033"/>
                  </a:lnTo>
                  <a:lnTo>
                    <a:pt x="74848" y="789955"/>
                  </a:lnTo>
                  <a:lnTo>
                    <a:pt x="42687" y="789955"/>
                  </a:lnTo>
                  <a:lnTo>
                    <a:pt x="32273" y="782716"/>
                  </a:lnTo>
                  <a:lnTo>
                    <a:pt x="53181" y="752384"/>
                  </a:lnTo>
                  <a:lnTo>
                    <a:pt x="45188" y="748966"/>
                  </a:lnTo>
                  <a:lnTo>
                    <a:pt x="30591" y="748839"/>
                  </a:lnTo>
                  <a:close/>
                </a:path>
                <a:path w="591184" h="824230">
                  <a:moveTo>
                    <a:pt x="53181" y="752384"/>
                  </a:moveTo>
                  <a:lnTo>
                    <a:pt x="32273" y="782716"/>
                  </a:lnTo>
                  <a:lnTo>
                    <a:pt x="42687" y="789955"/>
                  </a:lnTo>
                  <a:lnTo>
                    <a:pt x="63613" y="759591"/>
                  </a:lnTo>
                  <a:lnTo>
                    <a:pt x="59070" y="754903"/>
                  </a:lnTo>
                  <a:lnTo>
                    <a:pt x="53181" y="752384"/>
                  </a:lnTo>
                  <a:close/>
                </a:path>
                <a:path w="591184" h="824230">
                  <a:moveTo>
                    <a:pt x="63613" y="759591"/>
                  </a:moveTo>
                  <a:lnTo>
                    <a:pt x="42687" y="789955"/>
                  </a:lnTo>
                  <a:lnTo>
                    <a:pt x="74848" y="789955"/>
                  </a:lnTo>
                  <a:lnTo>
                    <a:pt x="74961" y="779399"/>
                  </a:lnTo>
                  <a:lnTo>
                    <a:pt x="69617" y="765788"/>
                  </a:lnTo>
                  <a:lnTo>
                    <a:pt x="63613" y="759591"/>
                  </a:lnTo>
                  <a:close/>
                </a:path>
                <a:path w="591184" h="824230">
                  <a:moveTo>
                    <a:pt x="527524" y="64212"/>
                  </a:moveTo>
                  <a:lnTo>
                    <a:pt x="53181" y="752384"/>
                  </a:lnTo>
                  <a:lnTo>
                    <a:pt x="59070" y="754903"/>
                  </a:lnTo>
                  <a:lnTo>
                    <a:pt x="63613" y="759591"/>
                  </a:lnTo>
                  <a:lnTo>
                    <a:pt x="537907" y="71375"/>
                  </a:lnTo>
                  <a:lnTo>
                    <a:pt x="532018" y="68849"/>
                  </a:lnTo>
                  <a:lnTo>
                    <a:pt x="527524" y="64212"/>
                  </a:lnTo>
                  <a:close/>
                </a:path>
                <a:path w="591184" h="824230">
                  <a:moveTo>
                    <a:pt x="591053" y="33924"/>
                  </a:moveTo>
                  <a:lnTo>
                    <a:pt x="548401" y="33924"/>
                  </a:lnTo>
                  <a:lnTo>
                    <a:pt x="558815" y="41036"/>
                  </a:lnTo>
                  <a:lnTo>
                    <a:pt x="537907" y="71375"/>
                  </a:lnTo>
                  <a:lnTo>
                    <a:pt x="545901" y="74804"/>
                  </a:lnTo>
                  <a:lnTo>
                    <a:pt x="560498" y="74961"/>
                  </a:lnTo>
                  <a:lnTo>
                    <a:pt x="574095" y="69617"/>
                  </a:lnTo>
                  <a:lnTo>
                    <a:pt x="584977" y="59070"/>
                  </a:lnTo>
                  <a:lnTo>
                    <a:pt x="590932" y="45188"/>
                  </a:lnTo>
                  <a:lnTo>
                    <a:pt x="591053" y="33924"/>
                  </a:lnTo>
                  <a:close/>
                </a:path>
                <a:path w="591184" h="824230">
                  <a:moveTo>
                    <a:pt x="548401" y="33924"/>
                  </a:moveTo>
                  <a:lnTo>
                    <a:pt x="527524" y="64212"/>
                  </a:lnTo>
                  <a:lnTo>
                    <a:pt x="532018" y="68849"/>
                  </a:lnTo>
                  <a:lnTo>
                    <a:pt x="537907" y="71375"/>
                  </a:lnTo>
                  <a:lnTo>
                    <a:pt x="558815" y="41036"/>
                  </a:lnTo>
                  <a:lnTo>
                    <a:pt x="548401" y="33924"/>
                  </a:lnTo>
                  <a:close/>
                </a:path>
                <a:path w="591184" h="824230">
                  <a:moveTo>
                    <a:pt x="546719" y="0"/>
                  </a:moveTo>
                  <a:lnTo>
                    <a:pt x="533122" y="5343"/>
                  </a:lnTo>
                  <a:lnTo>
                    <a:pt x="522239" y="15890"/>
                  </a:lnTo>
                  <a:lnTo>
                    <a:pt x="516284" y="29773"/>
                  </a:lnTo>
                  <a:lnTo>
                    <a:pt x="516127" y="44370"/>
                  </a:lnTo>
                  <a:lnTo>
                    <a:pt x="521471" y="57967"/>
                  </a:lnTo>
                  <a:lnTo>
                    <a:pt x="527524" y="64212"/>
                  </a:lnTo>
                  <a:lnTo>
                    <a:pt x="548401" y="33924"/>
                  </a:lnTo>
                  <a:lnTo>
                    <a:pt x="591053" y="33924"/>
                  </a:lnTo>
                  <a:lnTo>
                    <a:pt x="591089" y="30591"/>
                  </a:lnTo>
                  <a:lnTo>
                    <a:pt x="585745" y="16994"/>
                  </a:lnTo>
                  <a:lnTo>
                    <a:pt x="575198" y="6111"/>
                  </a:lnTo>
                  <a:lnTo>
                    <a:pt x="561316" y="156"/>
                  </a:lnTo>
                  <a:lnTo>
                    <a:pt x="54671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3223" y="2653284"/>
              <a:ext cx="1225550" cy="338455"/>
            </a:xfrm>
            <a:custGeom>
              <a:avLst/>
              <a:gdLst/>
              <a:ahLst/>
              <a:cxnLst/>
              <a:rect l="l" t="t" r="r" b="b"/>
              <a:pathLst>
                <a:path w="1225550" h="338455">
                  <a:moveTo>
                    <a:pt x="1225296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225296" y="338327"/>
                  </a:lnTo>
                  <a:lnTo>
                    <a:pt x="1225296" y="0"/>
                  </a:lnTo>
                  <a:close/>
                </a:path>
              </a:pathLst>
            </a:custGeom>
            <a:solidFill>
              <a:srgbClr val="FF0000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73223" y="2653283"/>
            <a:ext cx="1225550" cy="33845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259"/>
              </a:spcBef>
            </a:pPr>
            <a:r>
              <a:rPr sz="1600" b="0" spc="-5" dirty="0">
                <a:solidFill>
                  <a:srgbClr val="FFFFFF"/>
                </a:solidFill>
                <a:latin typeface="Calibri Light"/>
                <a:cs typeface="Calibri Light"/>
              </a:rPr>
              <a:t>Surveillance</a:t>
            </a:r>
            <a:endParaRPr sz="1600">
              <a:latin typeface="Calibri Light"/>
              <a:cs typeface="Calibri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15539" y="3636264"/>
            <a:ext cx="4131945" cy="1094740"/>
            <a:chOff x="2415539" y="3636264"/>
            <a:chExt cx="4131945" cy="10947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3475" y="3636264"/>
              <a:ext cx="833627" cy="4145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15539" y="4392168"/>
              <a:ext cx="1079500" cy="338455"/>
            </a:xfrm>
            <a:custGeom>
              <a:avLst/>
              <a:gdLst/>
              <a:ahLst/>
              <a:cxnLst/>
              <a:rect l="l" t="t" r="r" b="b"/>
              <a:pathLst>
                <a:path w="1079500" h="338454">
                  <a:moveTo>
                    <a:pt x="1078991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1078991" y="338328"/>
                  </a:lnTo>
                  <a:lnTo>
                    <a:pt x="1078991" y="0"/>
                  </a:lnTo>
                  <a:close/>
                </a:path>
              </a:pathLst>
            </a:custGeom>
            <a:solidFill>
              <a:srgbClr val="FF0000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15539" y="4392167"/>
            <a:ext cx="107950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70"/>
              </a:spcBef>
            </a:pPr>
            <a:r>
              <a:rPr sz="1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Broadcast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25596" y="5681471"/>
            <a:ext cx="949960" cy="340360"/>
          </a:xfrm>
          <a:custGeom>
            <a:avLst/>
            <a:gdLst/>
            <a:ahLst/>
            <a:cxnLst/>
            <a:rect l="l" t="t" r="r" b="b"/>
            <a:pathLst>
              <a:path w="949960" h="340360">
                <a:moveTo>
                  <a:pt x="949451" y="0"/>
                </a:moveTo>
                <a:lnTo>
                  <a:pt x="0" y="0"/>
                </a:lnTo>
                <a:lnTo>
                  <a:pt x="0" y="339851"/>
                </a:lnTo>
                <a:lnTo>
                  <a:pt x="949451" y="339851"/>
                </a:lnTo>
                <a:lnTo>
                  <a:pt x="949451" y="0"/>
                </a:lnTo>
                <a:close/>
              </a:path>
            </a:pathLst>
          </a:custGeom>
          <a:solidFill>
            <a:srgbClr val="FF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25596" y="5681471"/>
            <a:ext cx="949960" cy="340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275"/>
              </a:spcBef>
            </a:pPr>
            <a:r>
              <a:rPr sz="1600" b="0" spc="-5" dirty="0">
                <a:solidFill>
                  <a:srgbClr val="FFFFFF"/>
                </a:solidFill>
                <a:latin typeface="Calibri Light"/>
                <a:cs typeface="Calibri Light"/>
              </a:rPr>
              <a:t>Utilities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12964" y="5500115"/>
            <a:ext cx="949960" cy="338455"/>
          </a:xfrm>
          <a:custGeom>
            <a:avLst/>
            <a:gdLst/>
            <a:ahLst/>
            <a:cxnLst/>
            <a:rect l="l" t="t" r="r" b="b"/>
            <a:pathLst>
              <a:path w="949959" h="338454">
                <a:moveTo>
                  <a:pt x="949451" y="0"/>
                </a:moveTo>
                <a:lnTo>
                  <a:pt x="0" y="0"/>
                </a:lnTo>
                <a:lnTo>
                  <a:pt x="0" y="338328"/>
                </a:lnTo>
                <a:lnTo>
                  <a:pt x="949451" y="338328"/>
                </a:lnTo>
                <a:lnTo>
                  <a:pt x="949451" y="0"/>
                </a:lnTo>
                <a:close/>
              </a:path>
            </a:pathLst>
          </a:custGeom>
          <a:solidFill>
            <a:srgbClr val="FF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12964" y="5500115"/>
            <a:ext cx="94996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70"/>
              </a:spcBef>
            </a:pPr>
            <a:r>
              <a:rPr sz="1600" b="0" spc="-30" dirty="0">
                <a:solidFill>
                  <a:srgbClr val="FFFFFF"/>
                </a:solidFill>
                <a:latin typeface="Calibri Light"/>
                <a:cs typeface="Calibri Light"/>
              </a:rPr>
              <a:t>Telecom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97468" y="4392167"/>
            <a:ext cx="1087120" cy="338455"/>
          </a:xfrm>
          <a:custGeom>
            <a:avLst/>
            <a:gdLst/>
            <a:ahLst/>
            <a:cxnLst/>
            <a:rect l="l" t="t" r="r" b="b"/>
            <a:pathLst>
              <a:path w="1087120" h="338454">
                <a:moveTo>
                  <a:pt x="1086612" y="0"/>
                </a:moveTo>
                <a:lnTo>
                  <a:pt x="0" y="0"/>
                </a:lnTo>
                <a:lnTo>
                  <a:pt x="0" y="338328"/>
                </a:lnTo>
                <a:lnTo>
                  <a:pt x="1086612" y="338328"/>
                </a:lnTo>
                <a:lnTo>
                  <a:pt x="1086612" y="0"/>
                </a:lnTo>
                <a:close/>
              </a:path>
            </a:pathLst>
          </a:custGeom>
          <a:solidFill>
            <a:srgbClr val="FF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97468" y="4392167"/>
            <a:ext cx="108712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270"/>
              </a:spcBef>
            </a:pPr>
            <a:r>
              <a:rPr sz="1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Corporate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71559" y="2715767"/>
            <a:ext cx="1887220" cy="338455"/>
          </a:xfrm>
          <a:custGeom>
            <a:avLst/>
            <a:gdLst/>
            <a:ahLst/>
            <a:cxnLst/>
            <a:rect l="l" t="t" r="r" b="b"/>
            <a:pathLst>
              <a:path w="1887220" h="338455">
                <a:moveTo>
                  <a:pt x="1886711" y="0"/>
                </a:moveTo>
                <a:lnTo>
                  <a:pt x="0" y="0"/>
                </a:lnTo>
                <a:lnTo>
                  <a:pt x="0" y="338327"/>
                </a:lnTo>
                <a:lnTo>
                  <a:pt x="1886711" y="338327"/>
                </a:lnTo>
                <a:lnTo>
                  <a:pt x="1886711" y="0"/>
                </a:lnTo>
                <a:close/>
              </a:path>
            </a:pathLst>
          </a:custGeom>
          <a:solidFill>
            <a:srgbClr val="FF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71559" y="2715767"/>
            <a:ext cx="1887220" cy="3384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65"/>
              </a:spcBef>
            </a:pPr>
            <a:r>
              <a:rPr sz="1600" b="0" spc="-5" dirty="0">
                <a:solidFill>
                  <a:srgbClr val="FFFFFF"/>
                </a:solidFill>
                <a:latin typeface="Calibri Light"/>
                <a:cs typeface="Calibri Light"/>
              </a:rPr>
              <a:t>Command</a:t>
            </a:r>
            <a:r>
              <a:rPr sz="16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1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 Control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00543" y="1260347"/>
            <a:ext cx="948055" cy="340360"/>
          </a:xfrm>
          <a:prstGeom prst="rect">
            <a:avLst/>
          </a:prstGeom>
          <a:solidFill>
            <a:srgbClr val="FF0000">
              <a:alpha val="56077"/>
            </a:srgbClr>
          </a:solidFill>
        </p:spPr>
        <p:txBody>
          <a:bodyPr vert="horz" wrap="square" lIns="0" tIns="3429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270"/>
              </a:spcBef>
            </a:pPr>
            <a:r>
              <a:rPr sz="1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Process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60432" y="1226857"/>
            <a:ext cx="5374640" cy="4662170"/>
          </a:xfrm>
          <a:custGeom>
            <a:avLst/>
            <a:gdLst/>
            <a:ahLst/>
            <a:cxnLst/>
            <a:rect l="l" t="t" r="r" b="b"/>
            <a:pathLst>
              <a:path w="5374640" h="4662170">
                <a:moveTo>
                  <a:pt x="1023988" y="3157944"/>
                </a:moveTo>
                <a:lnTo>
                  <a:pt x="1018171" y="3143948"/>
                </a:lnTo>
                <a:lnTo>
                  <a:pt x="1007821" y="3133623"/>
                </a:lnTo>
                <a:lnTo>
                  <a:pt x="994371" y="3127984"/>
                </a:lnTo>
                <a:lnTo>
                  <a:pt x="979284" y="3127972"/>
                </a:lnTo>
                <a:lnTo>
                  <a:pt x="965288" y="3133788"/>
                </a:lnTo>
                <a:lnTo>
                  <a:pt x="955001" y="3144139"/>
                </a:lnTo>
                <a:lnTo>
                  <a:pt x="949363" y="3157588"/>
                </a:lnTo>
                <a:lnTo>
                  <a:pt x="949325" y="3166275"/>
                </a:lnTo>
                <a:lnTo>
                  <a:pt x="168973" y="3321202"/>
                </a:lnTo>
                <a:lnTo>
                  <a:pt x="165620" y="3313176"/>
                </a:lnTo>
                <a:lnTo>
                  <a:pt x="155270" y="3302901"/>
                </a:lnTo>
                <a:lnTo>
                  <a:pt x="141820" y="3297275"/>
                </a:lnTo>
                <a:lnTo>
                  <a:pt x="126733" y="3297263"/>
                </a:lnTo>
                <a:lnTo>
                  <a:pt x="112725" y="3303079"/>
                </a:lnTo>
                <a:lnTo>
                  <a:pt x="102412" y="3313430"/>
                </a:lnTo>
                <a:lnTo>
                  <a:pt x="96761" y="3326879"/>
                </a:lnTo>
                <a:lnTo>
                  <a:pt x="96761" y="3341967"/>
                </a:lnTo>
                <a:lnTo>
                  <a:pt x="102565" y="3355962"/>
                </a:lnTo>
                <a:lnTo>
                  <a:pt x="112915" y="3366249"/>
                </a:lnTo>
                <a:lnTo>
                  <a:pt x="126365" y="3371888"/>
                </a:lnTo>
                <a:lnTo>
                  <a:pt x="141465" y="3371939"/>
                </a:lnTo>
                <a:lnTo>
                  <a:pt x="155460" y="3366135"/>
                </a:lnTo>
                <a:lnTo>
                  <a:pt x="165785" y="3355771"/>
                </a:lnTo>
                <a:lnTo>
                  <a:pt x="171424" y="3342284"/>
                </a:lnTo>
                <a:lnTo>
                  <a:pt x="171424" y="3340824"/>
                </a:lnTo>
                <a:lnTo>
                  <a:pt x="171424" y="3333673"/>
                </a:lnTo>
                <a:lnTo>
                  <a:pt x="951801" y="3178708"/>
                </a:lnTo>
                <a:lnTo>
                  <a:pt x="955116" y="3186684"/>
                </a:lnTo>
                <a:lnTo>
                  <a:pt x="965479" y="3196996"/>
                </a:lnTo>
                <a:lnTo>
                  <a:pt x="978966" y="3202648"/>
                </a:lnTo>
                <a:lnTo>
                  <a:pt x="994143" y="3202648"/>
                </a:lnTo>
                <a:lnTo>
                  <a:pt x="1008075" y="3196844"/>
                </a:lnTo>
                <a:lnTo>
                  <a:pt x="1018349" y="3186493"/>
                </a:lnTo>
                <a:lnTo>
                  <a:pt x="1023975" y="3173044"/>
                </a:lnTo>
                <a:lnTo>
                  <a:pt x="1023975" y="3159087"/>
                </a:lnTo>
                <a:lnTo>
                  <a:pt x="1023988" y="3157944"/>
                </a:lnTo>
                <a:close/>
              </a:path>
              <a:path w="5374640" h="4662170">
                <a:moveTo>
                  <a:pt x="1137196" y="1980742"/>
                </a:moveTo>
                <a:lnTo>
                  <a:pt x="1133665" y="1966595"/>
                </a:lnTo>
                <a:lnTo>
                  <a:pt x="1125105" y="1954784"/>
                </a:lnTo>
                <a:lnTo>
                  <a:pt x="1112253" y="1946871"/>
                </a:lnTo>
                <a:lnTo>
                  <a:pt x="1097267" y="1944585"/>
                </a:lnTo>
                <a:lnTo>
                  <a:pt x="1083081" y="1948103"/>
                </a:lnTo>
                <a:lnTo>
                  <a:pt x="1071257" y="1956689"/>
                </a:lnTo>
                <a:lnTo>
                  <a:pt x="1066723" y="1964105"/>
                </a:lnTo>
                <a:lnTo>
                  <a:pt x="74866" y="1602257"/>
                </a:lnTo>
                <a:lnTo>
                  <a:pt x="76161" y="1593697"/>
                </a:lnTo>
                <a:lnTo>
                  <a:pt x="75145" y="1589620"/>
                </a:lnTo>
                <a:lnTo>
                  <a:pt x="72631" y="1579511"/>
                </a:lnTo>
                <a:lnTo>
                  <a:pt x="64033" y="1567688"/>
                </a:lnTo>
                <a:lnTo>
                  <a:pt x="51168" y="1559775"/>
                </a:lnTo>
                <a:lnTo>
                  <a:pt x="36182" y="1557515"/>
                </a:lnTo>
                <a:lnTo>
                  <a:pt x="21996" y="1561058"/>
                </a:lnTo>
                <a:lnTo>
                  <a:pt x="10172" y="1569643"/>
                </a:lnTo>
                <a:lnTo>
                  <a:pt x="2273" y="1582508"/>
                </a:lnTo>
                <a:lnTo>
                  <a:pt x="0" y="1597494"/>
                </a:lnTo>
                <a:lnTo>
                  <a:pt x="3543" y="1611680"/>
                </a:lnTo>
                <a:lnTo>
                  <a:pt x="12128" y="1623504"/>
                </a:lnTo>
                <a:lnTo>
                  <a:pt x="25006" y="1631403"/>
                </a:lnTo>
                <a:lnTo>
                  <a:pt x="39979" y="1633677"/>
                </a:lnTo>
                <a:lnTo>
                  <a:pt x="54165" y="1630133"/>
                </a:lnTo>
                <a:lnTo>
                  <a:pt x="65989" y="1621548"/>
                </a:lnTo>
                <a:lnTo>
                  <a:pt x="70510" y="1614182"/>
                </a:lnTo>
                <a:lnTo>
                  <a:pt x="1062367" y="1976031"/>
                </a:lnTo>
                <a:lnTo>
                  <a:pt x="1086091" y="2018372"/>
                </a:lnTo>
                <a:lnTo>
                  <a:pt x="1101064" y="2020671"/>
                </a:lnTo>
                <a:lnTo>
                  <a:pt x="1115250" y="2017153"/>
                </a:lnTo>
                <a:lnTo>
                  <a:pt x="1127074" y="2008568"/>
                </a:lnTo>
                <a:lnTo>
                  <a:pt x="1134986" y="1995639"/>
                </a:lnTo>
                <a:lnTo>
                  <a:pt x="1136015" y="1988654"/>
                </a:lnTo>
                <a:lnTo>
                  <a:pt x="1137196" y="1980742"/>
                </a:lnTo>
                <a:close/>
              </a:path>
              <a:path w="5374640" h="4662170">
                <a:moveTo>
                  <a:pt x="2004504" y="4221124"/>
                </a:moveTo>
                <a:lnTo>
                  <a:pt x="1977694" y="4188041"/>
                </a:lnTo>
                <a:lnTo>
                  <a:pt x="1963153" y="4186517"/>
                </a:lnTo>
                <a:lnTo>
                  <a:pt x="1948675" y="4190835"/>
                </a:lnTo>
                <a:lnTo>
                  <a:pt x="1936991" y="4200448"/>
                </a:lnTo>
                <a:lnTo>
                  <a:pt x="1930133" y="4213339"/>
                </a:lnTo>
                <a:lnTo>
                  <a:pt x="1928596" y="4227868"/>
                </a:lnTo>
                <a:lnTo>
                  <a:pt x="1931060" y="4236148"/>
                </a:lnTo>
                <a:lnTo>
                  <a:pt x="1244168" y="4601032"/>
                </a:lnTo>
                <a:lnTo>
                  <a:pt x="1238656" y="4594326"/>
                </a:lnTo>
                <a:lnTo>
                  <a:pt x="1225765" y="4587456"/>
                </a:lnTo>
                <a:lnTo>
                  <a:pt x="1211237" y="4585932"/>
                </a:lnTo>
                <a:lnTo>
                  <a:pt x="1196708" y="4590237"/>
                </a:lnTo>
                <a:lnTo>
                  <a:pt x="1185024" y="4599838"/>
                </a:lnTo>
                <a:lnTo>
                  <a:pt x="1178166" y="4612729"/>
                </a:lnTo>
                <a:lnTo>
                  <a:pt x="1176629" y="4627257"/>
                </a:lnTo>
                <a:lnTo>
                  <a:pt x="1180960" y="4641761"/>
                </a:lnTo>
                <a:lnTo>
                  <a:pt x="1190561" y="4653458"/>
                </a:lnTo>
                <a:lnTo>
                  <a:pt x="1203452" y="4660316"/>
                </a:lnTo>
                <a:lnTo>
                  <a:pt x="1217980" y="4661852"/>
                </a:lnTo>
                <a:lnTo>
                  <a:pt x="1232522" y="4657534"/>
                </a:lnTo>
                <a:lnTo>
                  <a:pt x="1244193" y="4647946"/>
                </a:lnTo>
                <a:lnTo>
                  <a:pt x="1251064" y="4635043"/>
                </a:lnTo>
                <a:lnTo>
                  <a:pt x="1251648" y="4629493"/>
                </a:lnTo>
                <a:lnTo>
                  <a:pt x="1252588" y="4620514"/>
                </a:lnTo>
                <a:lnTo>
                  <a:pt x="1250111" y="4612195"/>
                </a:lnTo>
                <a:lnTo>
                  <a:pt x="1936991" y="4247350"/>
                </a:lnTo>
                <a:lnTo>
                  <a:pt x="1942528" y="4254081"/>
                </a:lnTo>
                <a:lnTo>
                  <a:pt x="1955419" y="4260951"/>
                </a:lnTo>
                <a:lnTo>
                  <a:pt x="1969947" y="4262475"/>
                </a:lnTo>
                <a:lnTo>
                  <a:pt x="1984489" y="4258145"/>
                </a:lnTo>
                <a:lnTo>
                  <a:pt x="1996135" y="4248543"/>
                </a:lnTo>
                <a:lnTo>
                  <a:pt x="2002980" y="4235653"/>
                </a:lnTo>
                <a:lnTo>
                  <a:pt x="2004504" y="4221124"/>
                </a:lnTo>
                <a:close/>
              </a:path>
              <a:path w="5374640" h="4662170">
                <a:moveTo>
                  <a:pt x="2035632" y="953465"/>
                </a:moveTo>
                <a:lnTo>
                  <a:pt x="2033181" y="939101"/>
                </a:lnTo>
                <a:lnTo>
                  <a:pt x="2025129" y="926299"/>
                </a:lnTo>
                <a:lnTo>
                  <a:pt x="2012696" y="917625"/>
                </a:lnTo>
                <a:lnTo>
                  <a:pt x="1998433" y="914476"/>
                </a:lnTo>
                <a:lnTo>
                  <a:pt x="1984070" y="916927"/>
                </a:lnTo>
                <a:lnTo>
                  <a:pt x="1976755" y="921562"/>
                </a:lnTo>
                <a:lnTo>
                  <a:pt x="1154722" y="60286"/>
                </a:lnTo>
                <a:lnTo>
                  <a:pt x="1159649" y="53251"/>
                </a:lnTo>
                <a:lnTo>
                  <a:pt x="1162761" y="38989"/>
                </a:lnTo>
                <a:lnTo>
                  <a:pt x="1161846" y="33616"/>
                </a:lnTo>
                <a:lnTo>
                  <a:pt x="1160310" y="24587"/>
                </a:lnTo>
                <a:lnTo>
                  <a:pt x="1152258" y="11772"/>
                </a:lnTo>
                <a:lnTo>
                  <a:pt x="1139875" y="3111"/>
                </a:lnTo>
                <a:lnTo>
                  <a:pt x="1125613" y="0"/>
                </a:lnTo>
                <a:lnTo>
                  <a:pt x="1111211" y="2451"/>
                </a:lnTo>
                <a:lnTo>
                  <a:pt x="1098410" y="10502"/>
                </a:lnTo>
                <a:lnTo>
                  <a:pt x="1089736" y="22885"/>
                </a:lnTo>
                <a:lnTo>
                  <a:pt x="1086624" y="37147"/>
                </a:lnTo>
                <a:lnTo>
                  <a:pt x="1089075" y="51549"/>
                </a:lnTo>
                <a:lnTo>
                  <a:pt x="1097140" y="64350"/>
                </a:lnTo>
                <a:lnTo>
                  <a:pt x="1109510" y="73025"/>
                </a:lnTo>
                <a:lnTo>
                  <a:pt x="1123772" y="76136"/>
                </a:lnTo>
                <a:lnTo>
                  <a:pt x="1138174" y="73685"/>
                </a:lnTo>
                <a:lnTo>
                  <a:pt x="1145489" y="69088"/>
                </a:lnTo>
                <a:lnTo>
                  <a:pt x="1967585" y="930300"/>
                </a:lnTo>
                <a:lnTo>
                  <a:pt x="1962594" y="937412"/>
                </a:lnTo>
                <a:lnTo>
                  <a:pt x="1959444" y="951674"/>
                </a:lnTo>
                <a:lnTo>
                  <a:pt x="1961896" y="966076"/>
                </a:lnTo>
                <a:lnTo>
                  <a:pt x="1970011" y="978877"/>
                </a:lnTo>
                <a:lnTo>
                  <a:pt x="1982381" y="987552"/>
                </a:lnTo>
                <a:lnTo>
                  <a:pt x="1996643" y="990663"/>
                </a:lnTo>
                <a:lnTo>
                  <a:pt x="2011045" y="988212"/>
                </a:lnTo>
                <a:lnTo>
                  <a:pt x="2023859" y="980147"/>
                </a:lnTo>
                <a:lnTo>
                  <a:pt x="2032520" y="967727"/>
                </a:lnTo>
                <a:lnTo>
                  <a:pt x="2034882" y="956906"/>
                </a:lnTo>
                <a:lnTo>
                  <a:pt x="2035632" y="953465"/>
                </a:lnTo>
                <a:close/>
              </a:path>
              <a:path w="5374640" h="4662170">
                <a:moveTo>
                  <a:pt x="4390974" y="4437748"/>
                </a:moveTo>
                <a:lnTo>
                  <a:pt x="4386478" y="4423842"/>
                </a:lnTo>
                <a:lnTo>
                  <a:pt x="4377106" y="4412627"/>
                </a:lnTo>
                <a:lnTo>
                  <a:pt x="4363707" y="4405630"/>
                </a:lnTo>
                <a:lnTo>
                  <a:pt x="4348645" y="4404385"/>
                </a:lnTo>
                <a:lnTo>
                  <a:pt x="4334764" y="4408856"/>
                </a:lnTo>
                <a:lnTo>
                  <a:pt x="4323575" y="4418215"/>
                </a:lnTo>
                <a:lnTo>
                  <a:pt x="4319575" y="4425886"/>
                </a:lnTo>
                <a:lnTo>
                  <a:pt x="3638308" y="4228630"/>
                </a:lnTo>
                <a:lnTo>
                  <a:pt x="3639020" y="4219981"/>
                </a:lnTo>
                <a:lnTo>
                  <a:pt x="3638512" y="4218394"/>
                </a:lnTo>
                <a:lnTo>
                  <a:pt x="3634562" y="4206100"/>
                </a:lnTo>
                <a:lnTo>
                  <a:pt x="3625202" y="4194911"/>
                </a:lnTo>
                <a:lnTo>
                  <a:pt x="3611740" y="4187914"/>
                </a:lnTo>
                <a:lnTo>
                  <a:pt x="3596678" y="4186669"/>
                </a:lnTo>
                <a:lnTo>
                  <a:pt x="3582797" y="4191127"/>
                </a:lnTo>
                <a:lnTo>
                  <a:pt x="3571608" y="4200487"/>
                </a:lnTo>
                <a:lnTo>
                  <a:pt x="3564623" y="4213949"/>
                </a:lnTo>
                <a:lnTo>
                  <a:pt x="3563366" y="4229011"/>
                </a:lnTo>
                <a:lnTo>
                  <a:pt x="3567823" y="4242892"/>
                </a:lnTo>
                <a:lnTo>
                  <a:pt x="3577196" y="4254081"/>
                </a:lnTo>
                <a:lnTo>
                  <a:pt x="3590658" y="4261066"/>
                </a:lnTo>
                <a:lnTo>
                  <a:pt x="3605707" y="4262323"/>
                </a:lnTo>
                <a:lnTo>
                  <a:pt x="3619589" y="4257865"/>
                </a:lnTo>
                <a:lnTo>
                  <a:pt x="3630777" y="4248493"/>
                </a:lnTo>
                <a:lnTo>
                  <a:pt x="3634765" y="4240822"/>
                </a:lnTo>
                <a:lnTo>
                  <a:pt x="4316044" y="4438104"/>
                </a:lnTo>
                <a:lnTo>
                  <a:pt x="4342498" y="4478820"/>
                </a:lnTo>
                <a:lnTo>
                  <a:pt x="4357624" y="4480077"/>
                </a:lnTo>
                <a:lnTo>
                  <a:pt x="4371543" y="4475594"/>
                </a:lnTo>
                <a:lnTo>
                  <a:pt x="4382744" y="4466234"/>
                </a:lnTo>
                <a:lnTo>
                  <a:pt x="4389742" y="4452823"/>
                </a:lnTo>
                <a:lnTo>
                  <a:pt x="4390110" y="4448327"/>
                </a:lnTo>
                <a:lnTo>
                  <a:pt x="4390974" y="4437748"/>
                </a:lnTo>
                <a:close/>
              </a:path>
              <a:path w="5374640" h="4662170">
                <a:moveTo>
                  <a:pt x="5348668" y="1659801"/>
                </a:moveTo>
                <a:lnTo>
                  <a:pt x="5347449" y="1652104"/>
                </a:lnTo>
                <a:lnTo>
                  <a:pt x="5346306" y="1644865"/>
                </a:lnTo>
                <a:lnTo>
                  <a:pt x="5338318" y="1631962"/>
                </a:lnTo>
                <a:lnTo>
                  <a:pt x="5326456" y="1623441"/>
                </a:lnTo>
                <a:lnTo>
                  <a:pt x="5312257" y="1620012"/>
                </a:lnTo>
                <a:lnTo>
                  <a:pt x="5297284" y="1622386"/>
                </a:lnTo>
                <a:lnTo>
                  <a:pt x="5284444" y="1630324"/>
                </a:lnTo>
                <a:lnTo>
                  <a:pt x="5275948" y="1642173"/>
                </a:lnTo>
                <a:lnTo>
                  <a:pt x="5272494" y="1656359"/>
                </a:lnTo>
                <a:lnTo>
                  <a:pt x="5273814" y="1664919"/>
                </a:lnTo>
                <a:lnTo>
                  <a:pt x="4470197" y="1963166"/>
                </a:lnTo>
                <a:lnTo>
                  <a:pt x="4465625" y="1955761"/>
                </a:lnTo>
                <a:lnTo>
                  <a:pt x="4453775" y="1947252"/>
                </a:lnTo>
                <a:lnTo>
                  <a:pt x="4439590" y="1943811"/>
                </a:lnTo>
                <a:lnTo>
                  <a:pt x="4424667" y="1946109"/>
                </a:lnTo>
                <a:lnTo>
                  <a:pt x="4411751" y="1954110"/>
                </a:lnTo>
                <a:lnTo>
                  <a:pt x="4403229" y="1966010"/>
                </a:lnTo>
                <a:lnTo>
                  <a:pt x="4399800" y="1980209"/>
                </a:lnTo>
                <a:lnTo>
                  <a:pt x="4402188" y="1995131"/>
                </a:lnTo>
                <a:lnTo>
                  <a:pt x="4410113" y="2007971"/>
                </a:lnTo>
                <a:lnTo>
                  <a:pt x="4421962" y="2016467"/>
                </a:lnTo>
                <a:lnTo>
                  <a:pt x="4436148" y="2019922"/>
                </a:lnTo>
                <a:lnTo>
                  <a:pt x="4451083" y="2017610"/>
                </a:lnTo>
                <a:lnTo>
                  <a:pt x="4463986" y="2009635"/>
                </a:lnTo>
                <a:lnTo>
                  <a:pt x="4472508" y="1997773"/>
                </a:lnTo>
                <a:lnTo>
                  <a:pt x="4474921" y="1987765"/>
                </a:lnTo>
                <a:lnTo>
                  <a:pt x="4475937" y="1983574"/>
                </a:lnTo>
                <a:lnTo>
                  <a:pt x="4474565" y="1974964"/>
                </a:lnTo>
                <a:lnTo>
                  <a:pt x="5278247" y="1676857"/>
                </a:lnTo>
                <a:lnTo>
                  <a:pt x="5282793" y="1684197"/>
                </a:lnTo>
                <a:lnTo>
                  <a:pt x="5294693" y="1692719"/>
                </a:lnTo>
                <a:lnTo>
                  <a:pt x="5308892" y="1696148"/>
                </a:lnTo>
                <a:lnTo>
                  <a:pt x="5323827" y="1693760"/>
                </a:lnTo>
                <a:lnTo>
                  <a:pt x="5336679" y="1685836"/>
                </a:lnTo>
                <a:lnTo>
                  <a:pt x="5345201" y="1673987"/>
                </a:lnTo>
                <a:lnTo>
                  <a:pt x="5348668" y="1659801"/>
                </a:lnTo>
                <a:close/>
              </a:path>
              <a:path w="5374640" h="4662170">
                <a:moveTo>
                  <a:pt x="5374348" y="3327235"/>
                </a:moveTo>
                <a:lnTo>
                  <a:pt x="5368849" y="3313709"/>
                </a:lnTo>
                <a:lnTo>
                  <a:pt x="5358663" y="3303244"/>
                </a:lnTo>
                <a:lnTo>
                  <a:pt x="5344782" y="3297263"/>
                </a:lnTo>
                <a:lnTo>
                  <a:pt x="5329606" y="3297174"/>
                </a:lnTo>
                <a:lnTo>
                  <a:pt x="5316093" y="3302724"/>
                </a:lnTo>
                <a:lnTo>
                  <a:pt x="5305641" y="3312947"/>
                </a:lnTo>
                <a:lnTo>
                  <a:pt x="5302250" y="3320885"/>
                </a:lnTo>
                <a:lnTo>
                  <a:pt x="4560570" y="3166605"/>
                </a:lnTo>
                <a:lnTo>
                  <a:pt x="4560582" y="3159087"/>
                </a:lnTo>
                <a:lnTo>
                  <a:pt x="4560582" y="3157944"/>
                </a:lnTo>
                <a:lnTo>
                  <a:pt x="4555045" y="3144431"/>
                </a:lnTo>
                <a:lnTo>
                  <a:pt x="4544847" y="3133953"/>
                </a:lnTo>
                <a:lnTo>
                  <a:pt x="4530966" y="3127972"/>
                </a:lnTo>
                <a:lnTo>
                  <a:pt x="4515840" y="3127946"/>
                </a:lnTo>
                <a:lnTo>
                  <a:pt x="4502328" y="3133483"/>
                </a:lnTo>
                <a:lnTo>
                  <a:pt x="4491850" y="3143681"/>
                </a:lnTo>
                <a:lnTo>
                  <a:pt x="4485881" y="3157563"/>
                </a:lnTo>
                <a:lnTo>
                  <a:pt x="4485843" y="3172688"/>
                </a:lnTo>
                <a:lnTo>
                  <a:pt x="4491380" y="3186201"/>
                </a:lnTo>
                <a:lnTo>
                  <a:pt x="4501578" y="3196679"/>
                </a:lnTo>
                <a:lnTo>
                  <a:pt x="4515472" y="3202648"/>
                </a:lnTo>
                <a:lnTo>
                  <a:pt x="4530585" y="3202686"/>
                </a:lnTo>
                <a:lnTo>
                  <a:pt x="4544111" y="3197148"/>
                </a:lnTo>
                <a:lnTo>
                  <a:pt x="4554575" y="3186950"/>
                </a:lnTo>
                <a:lnTo>
                  <a:pt x="4557979" y="3179038"/>
                </a:lnTo>
                <a:lnTo>
                  <a:pt x="5299646" y="3333343"/>
                </a:lnTo>
                <a:lnTo>
                  <a:pt x="5329161" y="3371939"/>
                </a:lnTo>
                <a:lnTo>
                  <a:pt x="5344338" y="3371977"/>
                </a:lnTo>
                <a:lnTo>
                  <a:pt x="5357888" y="3366439"/>
                </a:lnTo>
                <a:lnTo>
                  <a:pt x="5368341" y="3356241"/>
                </a:lnTo>
                <a:lnTo>
                  <a:pt x="5374246" y="3342348"/>
                </a:lnTo>
                <a:lnTo>
                  <a:pt x="5374246" y="3340824"/>
                </a:lnTo>
                <a:lnTo>
                  <a:pt x="5374348" y="33272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408544" y="1598167"/>
            <a:ext cx="363791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Ideal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for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24x7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operations, Our Video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walls enable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information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sharing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and analyzing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mission-critical data in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real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time. The cubes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used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in all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rear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projection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video walls are powered by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DLP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technology,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generating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extraordinary image quality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with incredible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color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depth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contrast.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01278" y="3079241"/>
            <a:ext cx="309943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DLP®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video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walls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for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Command</a:t>
            </a:r>
            <a:r>
              <a:rPr sz="105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Control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enable</a:t>
            </a:r>
            <a:r>
              <a:rPr sz="105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control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rooms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analyze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 situation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in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 right frame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and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respond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accordingly.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01278" y="4755895"/>
            <a:ext cx="305435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With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various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connectivity ports 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Next-Gen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Video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walls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help display numerous amounts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data to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analyze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information</a:t>
            </a:r>
            <a:r>
              <a:rPr sz="10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effectively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05470" y="5897981"/>
            <a:ext cx="41408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rich experience in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developing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key telecom and power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products helps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it </a:t>
            </a:r>
            <a:r>
              <a:rPr sz="105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to understand the dynamics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and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sustainable needs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this application. 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Video walls'</a:t>
            </a:r>
            <a:r>
              <a:rPr sz="105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robust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design</a:t>
            </a:r>
            <a:r>
              <a:rPr sz="105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with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 the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latest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in</a:t>
            </a:r>
            <a:r>
              <a:rPr sz="105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technology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ensures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 redundancy </a:t>
            </a:r>
            <a:r>
              <a:rPr sz="1050" spc="-2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24/7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r>
              <a:rPr sz="10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applications.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3948" y="4755895"/>
            <a:ext cx="304736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6550" algn="r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video wall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solutions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are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designed for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real and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expanding requirements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for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large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scale visualization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systems that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are ideally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suited for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over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 shoulder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display,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broadcast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rooms,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screening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or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post-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prod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05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enviro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nm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2262" y="6031179"/>
            <a:ext cx="422148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890" algn="r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display solutions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are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playing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 vital role in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setting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up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utility control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rooms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that enable the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teams working in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these fields,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to work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efficiently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with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prompt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rationale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response.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reliable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highly flexible</a:t>
            </a:r>
            <a:r>
              <a:rPr sz="10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Video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wall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solutions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399" y="3038602"/>
            <a:ext cx="2860040" cy="986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35940" algn="r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Video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wall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solutions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powered by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DLP®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technology help operators to monitor,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analyze and </a:t>
            </a:r>
            <a:r>
              <a:rPr sz="105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act on any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suspicious activity. With the help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display walls, security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officers can keep a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round-the-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clock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vigil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05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all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movements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05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sensitive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areas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d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ivi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ie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1563" y="1474089"/>
            <a:ext cx="37541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020" algn="r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Our Video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wall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solution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delivers a reliable,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flexible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and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revolutionary </a:t>
            </a:r>
            <a:r>
              <a:rPr sz="1050" spc="-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solution that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caters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to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traffic management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needs. Our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24x7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display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solutions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enable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crucial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control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rooms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to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 analyze</a:t>
            </a:r>
            <a:r>
              <a:rPr sz="10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05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situation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real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time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ensuring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585858"/>
                </a:solidFill>
                <a:latin typeface="Calibri"/>
                <a:cs typeface="Calibri"/>
              </a:rPr>
              <a:t>safety to</a:t>
            </a:r>
            <a:r>
              <a:rPr sz="10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0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commuters.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8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39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40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6"/>
          <p:cNvSpPr txBox="1">
            <a:spLocks/>
          </p:cNvSpPr>
          <p:nvPr/>
        </p:nvSpPr>
        <p:spPr>
          <a:xfrm>
            <a:off x="221767" y="211217"/>
            <a:ext cx="4371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Sm</a:t>
            </a:r>
            <a:r>
              <a:rPr lang="en-US" sz="2400" b="0" kern="0" spc="-10" smtClean="0">
                <a:solidFill>
                  <a:schemeClr val="tx1"/>
                </a:solidFill>
              </a:rPr>
              <a:t>a</a:t>
            </a:r>
            <a:r>
              <a:rPr lang="en-US" sz="2400" b="0" kern="0" spc="25" smtClean="0">
                <a:solidFill>
                  <a:schemeClr val="tx1"/>
                </a:solidFill>
              </a:rPr>
              <a:t>r</a:t>
            </a:r>
            <a:r>
              <a:rPr lang="en-US" sz="2400" b="0" kern="0" smtClean="0">
                <a:solidFill>
                  <a:schemeClr val="tx1"/>
                </a:solidFill>
              </a:rPr>
              <a:t>t</a:t>
            </a:r>
            <a:r>
              <a:rPr lang="en-US" sz="2400" b="0" kern="0" spc="-10" smtClean="0">
                <a:solidFill>
                  <a:schemeClr val="tx1"/>
                </a:solidFill>
              </a:rPr>
              <a:t>c</a:t>
            </a:r>
            <a:r>
              <a:rPr lang="en-US" sz="2400" b="0" kern="0" smtClean="0">
                <a:solidFill>
                  <a:schemeClr val="tx1"/>
                </a:solidFill>
              </a:rPr>
              <a:t>i</a:t>
            </a:r>
            <a:r>
              <a:rPr lang="en-US" sz="2400" b="0" kern="0" spc="-15" smtClean="0">
                <a:solidFill>
                  <a:schemeClr val="tx1"/>
                </a:solidFill>
              </a:rPr>
              <a:t>t</a:t>
            </a:r>
            <a:r>
              <a:rPr lang="en-US" sz="2400" b="0" kern="0" smtClean="0">
                <a:solidFill>
                  <a:schemeClr val="tx1"/>
                </a:solidFill>
              </a:rPr>
              <a:t>y</a:t>
            </a:r>
            <a:r>
              <a:rPr lang="en-US" sz="2400" b="0" kern="0" spc="2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–</a:t>
            </a:r>
            <a:r>
              <a:rPr lang="en-US" sz="2400" b="0" kern="0" spc="-19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Vide</a:t>
            </a:r>
            <a:r>
              <a:rPr lang="en-US" sz="2400" b="0" kern="0" spc="-110" smtClean="0">
                <a:solidFill>
                  <a:schemeClr val="tx1"/>
                </a:solidFill>
              </a:rPr>
              <a:t>o</a:t>
            </a:r>
            <a:r>
              <a:rPr lang="en-US" sz="2400" b="0" kern="0" spc="-45" smtClean="0">
                <a:solidFill>
                  <a:schemeClr val="tx1"/>
                </a:solidFill>
              </a:rPr>
              <a:t>w</a:t>
            </a:r>
            <a:r>
              <a:rPr lang="en-US" sz="2400" b="0" kern="0" smtClean="0">
                <a:solidFill>
                  <a:schemeClr val="tx1"/>
                </a:solidFill>
              </a:rPr>
              <a:t>a</a:t>
            </a:r>
            <a:r>
              <a:rPr lang="en-US" sz="2400" b="0" kern="0" spc="-10" smtClean="0">
                <a:solidFill>
                  <a:schemeClr val="tx1"/>
                </a:solidFill>
              </a:rPr>
              <a:t>l</a:t>
            </a:r>
            <a:r>
              <a:rPr lang="en-US" sz="2400" b="0" kern="0" smtClean="0">
                <a:solidFill>
                  <a:schemeClr val="tx1"/>
                </a:solidFill>
              </a:rPr>
              <a:t>l </a:t>
            </a:r>
            <a:r>
              <a:rPr lang="en-US" sz="2400" b="0" kern="0" spc="-10" smtClean="0">
                <a:solidFill>
                  <a:schemeClr val="tx1"/>
                </a:solidFill>
              </a:rPr>
              <a:t>S</a:t>
            </a:r>
            <a:r>
              <a:rPr lang="en-US" sz="2400" b="0" kern="0" spc="-5" smtClean="0">
                <a:solidFill>
                  <a:schemeClr val="tx1"/>
                </a:solidFill>
              </a:rPr>
              <a:t>olut</a:t>
            </a:r>
            <a:r>
              <a:rPr lang="en-US" sz="2400" b="0" kern="0" spc="-15" smtClean="0">
                <a:solidFill>
                  <a:schemeClr val="tx1"/>
                </a:solidFill>
              </a:rPr>
              <a:t>i</a:t>
            </a:r>
            <a:r>
              <a:rPr lang="en-US" sz="2400" b="0" kern="0" spc="-5" smtClean="0">
                <a:solidFill>
                  <a:schemeClr val="tx1"/>
                </a:solidFill>
              </a:rPr>
              <a:t>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636" y="12461"/>
            <a:ext cx="2960751" cy="1086193"/>
          </a:xfrm>
          <a:prstGeom prst="rect">
            <a:avLst/>
          </a:prstGeom>
        </p:spPr>
      </p:pic>
      <p:pic>
        <p:nvPicPr>
          <p:cNvPr id="44" name="Picture 43" descr="Serba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object 2"/>
          <p:cNvGrpSpPr/>
          <p:nvPr/>
        </p:nvGrpSpPr>
        <p:grpSpPr>
          <a:xfrm>
            <a:off x="44466" y="6680061"/>
            <a:ext cx="12147534" cy="18219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46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4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/>
          <p:cNvGrpSpPr/>
          <p:nvPr/>
        </p:nvGrpSpPr>
        <p:grpSpPr>
          <a:xfrm>
            <a:off x="-14069" y="0"/>
            <a:ext cx="8841837" cy="947300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5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2"/>
          <p:cNvGrpSpPr/>
          <p:nvPr/>
        </p:nvGrpSpPr>
        <p:grpSpPr>
          <a:xfrm>
            <a:off x="228600" y="6553200"/>
            <a:ext cx="11582400" cy="1600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8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484"/>
            <a:ext cx="2819400" cy="1034336"/>
          </a:xfrm>
          <a:prstGeom prst="rect">
            <a:avLst/>
          </a:prstGeom>
        </p:spPr>
      </p:pic>
      <p:sp>
        <p:nvSpPr>
          <p:cNvPr id="51" name="object 3"/>
          <p:cNvSpPr txBox="1">
            <a:spLocks/>
          </p:cNvSpPr>
          <p:nvPr/>
        </p:nvSpPr>
        <p:spPr>
          <a:xfrm>
            <a:off x="69290" y="59893"/>
            <a:ext cx="355325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kern="0" spc="-5" dirty="0" smtClean="0">
                <a:solidFill>
                  <a:schemeClr val="tx1"/>
                </a:solidFill>
              </a:rPr>
              <a:t>Solution</a:t>
            </a:r>
            <a:r>
              <a:rPr lang="en-US" sz="2800" kern="0" spc="-60" dirty="0" smtClean="0">
                <a:solidFill>
                  <a:schemeClr val="tx1"/>
                </a:solidFill>
              </a:rPr>
              <a:t> </a:t>
            </a:r>
            <a:r>
              <a:rPr lang="en-US" sz="2800" kern="0" spc="-15" dirty="0" smtClean="0">
                <a:solidFill>
                  <a:schemeClr val="tx1"/>
                </a:solidFill>
              </a:rPr>
              <a:t>Portfolio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grpSp>
        <p:nvGrpSpPr>
          <p:cNvPr id="52" name="object 4"/>
          <p:cNvGrpSpPr/>
          <p:nvPr/>
        </p:nvGrpSpPr>
        <p:grpSpPr>
          <a:xfrm>
            <a:off x="432322" y="947300"/>
            <a:ext cx="3851275" cy="3848100"/>
            <a:chOff x="533400" y="609600"/>
            <a:chExt cx="3851275" cy="3848100"/>
          </a:xfrm>
        </p:grpSpPr>
        <p:pic>
          <p:nvPicPr>
            <p:cNvPr id="53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609600"/>
              <a:ext cx="800100" cy="838200"/>
            </a:xfrm>
            <a:prstGeom prst="rect">
              <a:avLst/>
            </a:prstGeom>
          </p:spPr>
        </p:pic>
        <p:pic>
          <p:nvPicPr>
            <p:cNvPr id="54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411" y="1752600"/>
              <a:ext cx="838200" cy="762000"/>
            </a:xfrm>
            <a:prstGeom prst="rect">
              <a:avLst/>
            </a:prstGeom>
          </p:spPr>
        </p:pic>
        <p:pic>
          <p:nvPicPr>
            <p:cNvPr id="55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7167" y="2590800"/>
              <a:ext cx="762000" cy="762000"/>
            </a:xfrm>
            <a:prstGeom prst="rect">
              <a:avLst/>
            </a:prstGeom>
          </p:spPr>
        </p:pic>
        <p:pic>
          <p:nvPicPr>
            <p:cNvPr id="56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2548" y="3695700"/>
              <a:ext cx="762000" cy="762000"/>
            </a:xfrm>
            <a:prstGeom prst="rect">
              <a:avLst/>
            </a:prstGeom>
          </p:spPr>
        </p:pic>
      </p:grpSp>
      <p:sp>
        <p:nvSpPr>
          <p:cNvPr id="57" name="object 9"/>
          <p:cNvSpPr txBox="1"/>
          <p:nvPr/>
        </p:nvSpPr>
        <p:spPr>
          <a:xfrm>
            <a:off x="486018" y="1785500"/>
            <a:ext cx="963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Manufacturing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8" name="object 10"/>
          <p:cNvSpPr txBox="1"/>
          <p:nvPr/>
        </p:nvSpPr>
        <p:spPr>
          <a:xfrm>
            <a:off x="1406159" y="2818986"/>
            <a:ext cx="6540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du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20" dirty="0">
                <a:latin typeface="Calibri"/>
                <a:cs typeface="Calibri"/>
              </a:rPr>
              <a:t>a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dirty="0">
                <a:latin typeface="Calibri"/>
                <a:cs typeface="Calibri"/>
              </a:rPr>
              <a:t>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9" name="object 11"/>
          <p:cNvSpPr txBox="1"/>
          <p:nvPr/>
        </p:nvSpPr>
        <p:spPr>
          <a:xfrm>
            <a:off x="2584643" y="3686469"/>
            <a:ext cx="1377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Generic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ERP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Modules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0" name="object 12"/>
          <p:cNvSpPr txBox="1"/>
          <p:nvPr/>
        </p:nvSpPr>
        <p:spPr>
          <a:xfrm>
            <a:off x="3622547" y="4742281"/>
            <a:ext cx="1136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Financial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Services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61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10800" y="1723644"/>
            <a:ext cx="762000" cy="762000"/>
          </a:xfrm>
          <a:prstGeom prst="rect">
            <a:avLst/>
          </a:prstGeom>
        </p:spPr>
      </p:pic>
      <p:sp>
        <p:nvSpPr>
          <p:cNvPr id="62" name="object 14"/>
          <p:cNvSpPr txBox="1"/>
          <p:nvPr/>
        </p:nvSpPr>
        <p:spPr>
          <a:xfrm>
            <a:off x="10873867" y="1395729"/>
            <a:ext cx="5486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5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5" dirty="0">
                <a:latin typeface="Calibri"/>
                <a:cs typeface="Calibri"/>
              </a:rPr>
              <a:t>ec</a:t>
            </a:r>
            <a:r>
              <a:rPr sz="1200" b="1" dirty="0">
                <a:latin typeface="Calibri"/>
                <a:cs typeface="Calibri"/>
              </a:rPr>
              <a:t>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15"/>
          <p:cNvSpPr txBox="1"/>
          <p:nvPr/>
        </p:nvSpPr>
        <p:spPr>
          <a:xfrm>
            <a:off x="10195686" y="2434209"/>
            <a:ext cx="7131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H</a:t>
            </a:r>
            <a:r>
              <a:rPr sz="1200" b="1" spc="-5" dirty="0">
                <a:latin typeface="Calibri"/>
                <a:cs typeface="Calibri"/>
              </a:rPr>
              <a:t>ea</a:t>
            </a:r>
            <a:r>
              <a:rPr sz="1200" b="1" dirty="0">
                <a:latin typeface="Calibri"/>
                <a:cs typeface="Calibri"/>
              </a:rPr>
              <a:t>lt</a:t>
            </a:r>
            <a:r>
              <a:rPr sz="1200" b="1" spc="5" dirty="0">
                <a:latin typeface="Calibri"/>
                <a:cs typeface="Calibri"/>
              </a:rPr>
              <a:t>h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r</a:t>
            </a:r>
            <a:r>
              <a:rPr sz="1200" b="1" dirty="0">
                <a:latin typeface="Calibri"/>
                <a:cs typeface="Calibri"/>
              </a:rPr>
              <a:t>e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64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27819" y="2676144"/>
            <a:ext cx="762000" cy="762000"/>
          </a:xfrm>
          <a:prstGeom prst="rect">
            <a:avLst/>
          </a:prstGeom>
        </p:spPr>
      </p:pic>
      <p:sp>
        <p:nvSpPr>
          <p:cNvPr id="65" name="object 17"/>
          <p:cNvSpPr txBox="1"/>
          <p:nvPr/>
        </p:nvSpPr>
        <p:spPr>
          <a:xfrm>
            <a:off x="9224009" y="3415665"/>
            <a:ext cx="86169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Go</a:t>
            </a:r>
            <a:r>
              <a:rPr sz="1200" b="1" spc="-15" dirty="0">
                <a:latin typeface="Calibri"/>
                <a:cs typeface="Calibri"/>
              </a:rPr>
              <a:t>v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rn</a:t>
            </a:r>
            <a:r>
              <a:rPr sz="1200" b="1" spc="-5" dirty="0">
                <a:latin typeface="Calibri"/>
                <a:cs typeface="Calibri"/>
              </a:rPr>
              <a:t>a</a:t>
            </a:r>
            <a:r>
              <a:rPr sz="1200" b="1" dirty="0">
                <a:latin typeface="Calibri"/>
                <a:cs typeface="Calibri"/>
              </a:rPr>
              <a:t>n</a:t>
            </a:r>
            <a:r>
              <a:rPr sz="1200" b="1" spc="-5" dirty="0">
                <a:latin typeface="Calibri"/>
                <a:cs typeface="Calibri"/>
              </a:rPr>
              <a:t>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6" name="object 18"/>
          <p:cNvGrpSpPr/>
          <p:nvPr/>
        </p:nvGrpSpPr>
        <p:grpSpPr>
          <a:xfrm>
            <a:off x="8010907" y="609600"/>
            <a:ext cx="3659504" cy="3820795"/>
            <a:chOff x="8068056" y="637031"/>
            <a:chExt cx="3659504" cy="3820795"/>
          </a:xfrm>
        </p:grpSpPr>
        <p:pic>
          <p:nvPicPr>
            <p:cNvPr id="67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6600" y="637031"/>
              <a:ext cx="830579" cy="818388"/>
            </a:xfrm>
            <a:prstGeom prst="rect">
              <a:avLst/>
            </a:prstGeom>
          </p:spPr>
        </p:pic>
        <p:pic>
          <p:nvPicPr>
            <p:cNvPr id="68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8056" y="3695699"/>
              <a:ext cx="762000" cy="762000"/>
            </a:xfrm>
            <a:prstGeom prst="rect">
              <a:avLst/>
            </a:prstGeom>
          </p:spPr>
        </p:pic>
      </p:grpSp>
      <p:sp>
        <p:nvSpPr>
          <p:cNvPr id="69" name="object 21"/>
          <p:cNvSpPr txBox="1"/>
          <p:nvPr/>
        </p:nvSpPr>
        <p:spPr>
          <a:xfrm>
            <a:off x="5060441" y="1620977"/>
            <a:ext cx="252920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alibri"/>
                <a:cs typeface="Calibri"/>
              </a:rPr>
              <a:t>Endless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possibilities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b="1" dirty="0">
                <a:latin typeface="Calibri"/>
                <a:cs typeface="Calibri"/>
              </a:rPr>
              <a:t>Only</a:t>
            </a:r>
            <a:r>
              <a:rPr sz="1500" b="1" spc="-30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limited</a:t>
            </a:r>
            <a:r>
              <a:rPr sz="1500" b="1" spc="-3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by</a:t>
            </a:r>
            <a:r>
              <a:rPr sz="1500" b="1" spc="-1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our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imagination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70" name="object 22"/>
          <p:cNvSpPr txBox="1"/>
          <p:nvPr/>
        </p:nvSpPr>
        <p:spPr>
          <a:xfrm>
            <a:off x="4089653" y="2536063"/>
            <a:ext cx="4471670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alibri"/>
                <a:cs typeface="Calibri"/>
              </a:rPr>
              <a:t>Rapidly</a:t>
            </a:r>
            <a:r>
              <a:rPr sz="1500" b="1" spc="-2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develop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any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type</a:t>
            </a:r>
            <a:r>
              <a:rPr sz="1500" b="1" dirty="0">
                <a:latin typeface="Calibri"/>
                <a:cs typeface="Calibri"/>
              </a:rPr>
              <a:t> of</a:t>
            </a:r>
            <a:r>
              <a:rPr sz="1500" b="1" spc="1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application</a:t>
            </a:r>
            <a:r>
              <a:rPr sz="1500" b="1" spc="-3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–</a:t>
            </a:r>
            <a:r>
              <a:rPr sz="1500" b="1" spc="1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Cross</a:t>
            </a:r>
            <a:r>
              <a:rPr sz="1500" b="1" spc="2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platform</a:t>
            </a:r>
            <a:endParaRPr sz="15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20"/>
              </a:spcBef>
            </a:pPr>
            <a:r>
              <a:rPr sz="1200" spc="-15" dirty="0">
                <a:latin typeface="Calibri"/>
                <a:cs typeface="Calibri"/>
              </a:rPr>
              <a:t>(Web, </a:t>
            </a:r>
            <a:r>
              <a:rPr sz="1200" dirty="0">
                <a:latin typeface="Calibri"/>
                <a:cs typeface="Calibri"/>
              </a:rPr>
              <a:t>Mobile,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Tablet,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Microsoft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Hololens,</a:t>
            </a:r>
            <a:r>
              <a:rPr sz="1200" dirty="0">
                <a:latin typeface="Calibri"/>
                <a:cs typeface="Calibri"/>
              </a:rPr>
              <a:t> Mobile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devices)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23"/>
          <p:cNvSpPr txBox="1"/>
          <p:nvPr/>
        </p:nvSpPr>
        <p:spPr>
          <a:xfrm>
            <a:off x="8081009" y="4444745"/>
            <a:ext cx="7467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Oil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Gas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24"/>
          <p:cNvGrpSpPr/>
          <p:nvPr/>
        </p:nvGrpSpPr>
        <p:grpSpPr>
          <a:xfrm>
            <a:off x="0" y="4952999"/>
            <a:ext cx="12192000" cy="1905000"/>
            <a:chOff x="0" y="4952999"/>
            <a:chExt cx="12192000" cy="1905000"/>
          </a:xfrm>
        </p:grpSpPr>
        <p:sp>
          <p:nvSpPr>
            <p:cNvPr id="73" name="object 25"/>
            <p:cNvSpPr/>
            <p:nvPr/>
          </p:nvSpPr>
          <p:spPr>
            <a:xfrm>
              <a:off x="0" y="4952999"/>
              <a:ext cx="12192000" cy="1905000"/>
            </a:xfrm>
            <a:custGeom>
              <a:avLst/>
              <a:gdLst/>
              <a:ahLst/>
              <a:cxnLst/>
              <a:rect l="l" t="t" r="r" b="b"/>
              <a:pathLst>
                <a:path w="12192000" h="1905000">
                  <a:moveTo>
                    <a:pt x="12192000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2192000" y="1905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055" y="5359908"/>
              <a:ext cx="1101852" cy="1074420"/>
            </a:xfrm>
            <a:prstGeom prst="rect">
              <a:avLst/>
            </a:prstGeom>
          </p:spPr>
        </p:pic>
        <p:pic>
          <p:nvPicPr>
            <p:cNvPr id="75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2191" y="5359908"/>
              <a:ext cx="1109472" cy="1074420"/>
            </a:xfrm>
            <a:prstGeom prst="rect">
              <a:avLst/>
            </a:prstGeom>
          </p:spPr>
        </p:pic>
        <p:pic>
          <p:nvPicPr>
            <p:cNvPr id="76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7856" y="5359908"/>
              <a:ext cx="1283207" cy="1074420"/>
            </a:xfrm>
            <a:prstGeom prst="rect">
              <a:avLst/>
            </a:prstGeom>
          </p:spPr>
        </p:pic>
        <p:pic>
          <p:nvPicPr>
            <p:cNvPr id="77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3780" y="5359908"/>
              <a:ext cx="1168907" cy="1074420"/>
            </a:xfrm>
            <a:prstGeom prst="rect">
              <a:avLst/>
            </a:prstGeom>
          </p:spPr>
        </p:pic>
      </p:grpSp>
      <p:sp>
        <p:nvSpPr>
          <p:cNvPr id="78" name="object 30"/>
          <p:cNvSpPr txBox="1"/>
          <p:nvPr/>
        </p:nvSpPr>
        <p:spPr>
          <a:xfrm>
            <a:off x="3355975" y="4956809"/>
            <a:ext cx="55060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chemeClr val="bg1"/>
                </a:solidFill>
                <a:latin typeface="Calibri"/>
                <a:cs typeface="Calibri"/>
              </a:rPr>
              <a:t>iPROOF</a:t>
            </a:r>
            <a:r>
              <a:rPr sz="15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chemeClr val="bg1"/>
                </a:solidFill>
                <a:latin typeface="Calibri"/>
                <a:cs typeface="Calibri"/>
              </a:rPr>
              <a:t>Digital</a:t>
            </a:r>
            <a:r>
              <a:rPr sz="15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00" b="1" spc="-15" dirty="0">
                <a:solidFill>
                  <a:schemeClr val="bg1"/>
                </a:solidFill>
                <a:latin typeface="Calibri"/>
                <a:cs typeface="Calibri"/>
              </a:rPr>
              <a:t>Transformation</a:t>
            </a:r>
            <a:r>
              <a:rPr sz="15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chemeClr val="bg1"/>
                </a:solidFill>
                <a:latin typeface="Calibri"/>
                <a:cs typeface="Calibri"/>
              </a:rPr>
              <a:t>Platform</a:t>
            </a:r>
            <a:r>
              <a:rPr sz="1500" b="1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sz="1500" b="1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chemeClr val="bg1"/>
                </a:solidFill>
                <a:latin typeface="Calibri"/>
                <a:cs typeface="Calibri"/>
              </a:rPr>
              <a:t>Industry 4.0</a:t>
            </a:r>
            <a:r>
              <a:rPr sz="1500" b="1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chemeClr val="bg1"/>
                </a:solidFill>
                <a:latin typeface="Calibri"/>
                <a:cs typeface="Calibri"/>
              </a:rPr>
              <a:t>Capabilities</a:t>
            </a:r>
            <a:endParaRPr sz="15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9" name="object 31"/>
          <p:cNvSpPr txBox="1"/>
          <p:nvPr/>
        </p:nvSpPr>
        <p:spPr>
          <a:xfrm>
            <a:off x="146405" y="6408521"/>
            <a:ext cx="15322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Low</a:t>
            </a:r>
            <a:r>
              <a:rPr sz="1000" b="1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Code</a:t>
            </a:r>
            <a:r>
              <a:rPr sz="10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0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BPM</a:t>
            </a:r>
            <a:r>
              <a:rPr sz="1000" b="1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Platform</a:t>
            </a:r>
            <a:endParaRPr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0" name="object 32"/>
          <p:cNvSpPr txBox="1"/>
          <p:nvPr/>
        </p:nvSpPr>
        <p:spPr>
          <a:xfrm>
            <a:off x="3969511" y="6427723"/>
            <a:ext cx="8401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IOT</a:t>
            </a:r>
            <a:r>
              <a:rPr sz="1000" b="1" spc="-40" dirty="0"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Framework</a:t>
            </a:r>
            <a:endParaRPr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1" name="object 33"/>
          <p:cNvSpPr txBox="1"/>
          <p:nvPr/>
        </p:nvSpPr>
        <p:spPr>
          <a:xfrm>
            <a:off x="6991604" y="6408521"/>
            <a:ext cx="18662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Mixed Reality/Augmented Reality/ </a:t>
            </a:r>
            <a:r>
              <a:rPr sz="1000" b="1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Virtual</a:t>
            </a:r>
            <a:r>
              <a:rPr sz="1000" b="1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Reality</a:t>
            </a:r>
            <a:r>
              <a:rPr sz="1000" b="1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Framework</a:t>
            </a:r>
            <a:endParaRPr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2" name="object 34"/>
          <p:cNvSpPr txBox="1"/>
          <p:nvPr/>
        </p:nvSpPr>
        <p:spPr>
          <a:xfrm>
            <a:off x="10174351" y="6330492"/>
            <a:ext cx="15214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Machine</a:t>
            </a:r>
            <a:r>
              <a:rPr sz="1000" b="1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Learning/</a:t>
            </a:r>
            <a:r>
              <a:rPr sz="1000" b="1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chemeClr val="bg1"/>
                </a:solidFill>
                <a:latin typeface="Calibri"/>
                <a:cs typeface="Calibri"/>
              </a:rPr>
              <a:t>Analytics</a:t>
            </a:r>
            <a:endParaRPr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60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5280" y="1210493"/>
            <a:ext cx="5074920" cy="4904621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4000" tIns="54000" rIns="54000" bIns="54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1097" y="1558248"/>
            <a:ext cx="4383286" cy="4236196"/>
            <a:chOff x="592995" y="1441464"/>
            <a:chExt cx="4383286" cy="4236196"/>
          </a:xfrm>
        </p:grpSpPr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592995" y="1441464"/>
              <a:ext cx="2191643" cy="4236196"/>
            </a:xfrm>
            <a:custGeom>
              <a:avLst/>
              <a:gdLst/>
              <a:ahLst/>
              <a:cxnLst>
                <a:cxn ang="0">
                  <a:pos x="3184" y="0"/>
                </a:cxn>
                <a:cxn ang="0">
                  <a:pos x="0" y="3184"/>
                </a:cxn>
                <a:cxn ang="0">
                  <a:pos x="3184" y="6368"/>
                </a:cxn>
                <a:cxn ang="0">
                  <a:pos x="3184" y="5838"/>
                </a:cxn>
                <a:cxn ang="0">
                  <a:pos x="531" y="3184"/>
                </a:cxn>
                <a:cxn ang="0">
                  <a:pos x="3184" y="531"/>
                </a:cxn>
                <a:cxn ang="0">
                  <a:pos x="3184" y="0"/>
                </a:cxn>
              </a:cxnLst>
              <a:rect l="0" t="0" r="r" b="b"/>
              <a:pathLst>
                <a:path w="3184" h="6368">
                  <a:moveTo>
                    <a:pt x="3184" y="0"/>
                  </a:moveTo>
                  <a:cubicBezTo>
                    <a:pt x="1426" y="0"/>
                    <a:pt x="0" y="1426"/>
                    <a:pt x="0" y="3184"/>
                  </a:cubicBezTo>
                  <a:cubicBezTo>
                    <a:pt x="0" y="4943"/>
                    <a:pt x="1426" y="6368"/>
                    <a:pt x="3184" y="6368"/>
                  </a:cubicBezTo>
                  <a:lnTo>
                    <a:pt x="3184" y="5838"/>
                  </a:lnTo>
                  <a:cubicBezTo>
                    <a:pt x="1719" y="5838"/>
                    <a:pt x="531" y="4650"/>
                    <a:pt x="531" y="3184"/>
                  </a:cubicBezTo>
                  <a:cubicBezTo>
                    <a:pt x="531" y="1719"/>
                    <a:pt x="1719" y="531"/>
                    <a:pt x="3184" y="531"/>
                  </a:cubicBezTo>
                  <a:lnTo>
                    <a:pt x="3184" y="0"/>
                  </a:lnTo>
                  <a:close/>
                </a:path>
              </a:pathLst>
            </a:custGeom>
            <a:solidFill>
              <a:srgbClr val="0070C0"/>
            </a:solidFill>
            <a:ln w="28575">
              <a:noFill/>
              <a:prstDash val="solid"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2784638" y="1441464"/>
              <a:ext cx="2191643" cy="4236196"/>
            </a:xfrm>
            <a:custGeom>
              <a:avLst/>
              <a:gdLst/>
              <a:ahLst/>
              <a:cxnLst>
                <a:cxn ang="0">
                  <a:pos x="0" y="6368"/>
                </a:cxn>
                <a:cxn ang="0">
                  <a:pos x="3184" y="318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31"/>
                </a:cxn>
                <a:cxn ang="0">
                  <a:pos x="2654" y="3184"/>
                </a:cxn>
                <a:cxn ang="0">
                  <a:pos x="0" y="5838"/>
                </a:cxn>
                <a:cxn ang="0">
                  <a:pos x="0" y="5838"/>
                </a:cxn>
                <a:cxn ang="0">
                  <a:pos x="0" y="6368"/>
                </a:cxn>
              </a:cxnLst>
              <a:rect l="0" t="0" r="r" b="b"/>
              <a:pathLst>
                <a:path w="3184" h="6368">
                  <a:moveTo>
                    <a:pt x="0" y="6368"/>
                  </a:moveTo>
                  <a:cubicBezTo>
                    <a:pt x="1759" y="6368"/>
                    <a:pt x="3184" y="4943"/>
                    <a:pt x="3184" y="3184"/>
                  </a:cubicBezTo>
                  <a:cubicBezTo>
                    <a:pt x="3184" y="1426"/>
                    <a:pt x="1759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31"/>
                  </a:lnTo>
                  <a:cubicBezTo>
                    <a:pt x="1466" y="531"/>
                    <a:pt x="2654" y="1719"/>
                    <a:pt x="2654" y="3184"/>
                  </a:cubicBezTo>
                  <a:cubicBezTo>
                    <a:pt x="2654" y="4650"/>
                    <a:pt x="1466" y="5838"/>
                    <a:pt x="0" y="5838"/>
                  </a:cubicBezTo>
                  <a:cubicBezTo>
                    <a:pt x="0" y="5838"/>
                    <a:pt x="0" y="5838"/>
                    <a:pt x="0" y="5838"/>
                  </a:cubicBezTo>
                  <a:lnTo>
                    <a:pt x="0" y="6368"/>
                  </a:lnTo>
                  <a:close/>
                </a:path>
              </a:pathLst>
            </a:custGeom>
            <a:solidFill>
              <a:srgbClr val="0070C0"/>
            </a:solidFill>
            <a:ln w="28575">
              <a:noFill/>
              <a:prstDash val="solid"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66006" y="1429994"/>
            <a:ext cx="3342614" cy="18641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20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HADOOP Distribution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1812299" y="2077989"/>
            <a:ext cx="3230446" cy="28872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Oracle 12C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66583" y="2203808"/>
            <a:ext cx="3230446" cy="28872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SAP HANA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4116509"/>
            <a:ext cx="3342614" cy="18641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20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  <a:r>
              <a:rPr kumimoji="0" lang="en-US" sz="1400" b="0" i="0" u="none" strike="noStrike" kern="0" cap="none" spc="200" normalizeH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Technologies</a:t>
            </a:r>
            <a:endParaRPr kumimoji="0" lang="en-US" sz="1400" b="0" i="0" u="none" strike="noStrike" kern="0" cap="none" spc="20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82"/>
          <p:cNvGrpSpPr/>
          <p:nvPr/>
        </p:nvGrpSpPr>
        <p:grpSpPr>
          <a:xfrm>
            <a:off x="996697" y="1829403"/>
            <a:ext cx="3752087" cy="3693887"/>
            <a:chOff x="4898166" y="1883263"/>
            <a:chExt cx="3245048" cy="33056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 37"/>
            <p:cNvSpPr>
              <a:spLocks/>
            </p:cNvSpPr>
            <p:nvPr/>
          </p:nvSpPr>
          <p:spPr bwMode="auto">
            <a:xfrm rot="19745420">
              <a:off x="5974522" y="1883263"/>
              <a:ext cx="1268563" cy="1159881"/>
            </a:xfrm>
            <a:custGeom>
              <a:avLst/>
              <a:gdLst/>
              <a:ahLst/>
              <a:cxnLst>
                <a:cxn ang="0">
                  <a:pos x="2" y="364"/>
                </a:cxn>
                <a:cxn ang="0">
                  <a:pos x="219" y="491"/>
                </a:cxn>
                <a:cxn ang="0">
                  <a:pos x="537" y="308"/>
                </a:cxn>
                <a:cxn ang="0">
                  <a:pos x="0" y="0"/>
                </a:cxn>
                <a:cxn ang="0">
                  <a:pos x="0" y="364"/>
                </a:cxn>
                <a:cxn ang="0">
                  <a:pos x="2" y="364"/>
                </a:cxn>
              </a:cxnLst>
              <a:rect l="0" t="0" r="r" b="b"/>
              <a:pathLst>
                <a:path w="537" h="491">
                  <a:moveTo>
                    <a:pt x="2" y="364"/>
                  </a:moveTo>
                  <a:cubicBezTo>
                    <a:pt x="94" y="364"/>
                    <a:pt x="175" y="415"/>
                    <a:pt x="219" y="491"/>
                  </a:cubicBezTo>
                  <a:cubicBezTo>
                    <a:pt x="537" y="308"/>
                    <a:pt x="537" y="308"/>
                    <a:pt x="537" y="308"/>
                  </a:cubicBezTo>
                  <a:cubicBezTo>
                    <a:pt x="426" y="118"/>
                    <a:pt x="222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" y="364"/>
                    <a:pt x="1" y="364"/>
                    <a:pt x="2" y="364"/>
                  </a:cubicBezTo>
                  <a:close/>
                </a:path>
              </a:pathLst>
            </a:custGeom>
            <a:solidFill>
              <a:srgbClr val="98C6E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38"/>
            <p:cNvSpPr>
              <a:spLocks/>
            </p:cNvSpPr>
            <p:nvPr/>
          </p:nvSpPr>
          <p:spPr bwMode="auto">
            <a:xfrm rot="19745420">
              <a:off x="6886372" y="2285184"/>
              <a:ext cx="1013782" cy="1453859"/>
            </a:xfrm>
            <a:custGeom>
              <a:avLst/>
              <a:gdLst/>
              <a:ahLst/>
              <a:cxnLst>
                <a:cxn ang="0">
                  <a:pos x="6" y="437"/>
                </a:cxn>
                <a:cxn ang="0">
                  <a:pos x="319" y="616"/>
                </a:cxn>
                <a:cxn ang="0">
                  <a:pos x="319" y="0"/>
                </a:cxn>
                <a:cxn ang="0">
                  <a:pos x="0" y="183"/>
                </a:cxn>
                <a:cxn ang="0">
                  <a:pos x="35" y="316"/>
                </a:cxn>
                <a:cxn ang="0">
                  <a:pos x="6" y="437"/>
                </a:cxn>
              </a:cxnLst>
              <a:rect l="0" t="0" r="r" b="b"/>
              <a:pathLst>
                <a:path w="430" h="616">
                  <a:moveTo>
                    <a:pt x="6" y="437"/>
                  </a:moveTo>
                  <a:cubicBezTo>
                    <a:pt x="319" y="616"/>
                    <a:pt x="319" y="616"/>
                    <a:pt x="319" y="616"/>
                  </a:cubicBezTo>
                  <a:cubicBezTo>
                    <a:pt x="430" y="425"/>
                    <a:pt x="430" y="191"/>
                    <a:pt x="319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22" y="222"/>
                    <a:pt x="35" y="267"/>
                    <a:pt x="35" y="316"/>
                  </a:cubicBezTo>
                  <a:cubicBezTo>
                    <a:pt x="35" y="360"/>
                    <a:pt x="25" y="401"/>
                    <a:pt x="6" y="437"/>
                  </a:cubicBezTo>
                  <a:close/>
                </a:path>
              </a:pathLst>
            </a:custGeom>
            <a:solidFill>
              <a:srgbClr val="B2D4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 rot="19745420">
              <a:off x="6874651" y="3392928"/>
              <a:ext cx="1268563" cy="1147408"/>
            </a:xfrm>
            <a:custGeom>
              <a:avLst/>
              <a:gdLst/>
              <a:ahLst/>
              <a:cxnLst>
                <a:cxn ang="0">
                  <a:pos x="2" y="139"/>
                </a:cxn>
                <a:cxn ang="0">
                  <a:pos x="0" y="139"/>
                </a:cxn>
                <a:cxn ang="0">
                  <a:pos x="0" y="486"/>
                </a:cxn>
                <a:cxn ang="0">
                  <a:pos x="537" y="179"/>
                </a:cxn>
                <a:cxn ang="0">
                  <a:pos x="225" y="0"/>
                </a:cxn>
                <a:cxn ang="0">
                  <a:pos x="2" y="139"/>
                </a:cxn>
              </a:cxnLst>
              <a:rect l="0" t="0" r="r" b="b"/>
              <a:pathLst>
                <a:path w="537" h="486">
                  <a:moveTo>
                    <a:pt x="2" y="139"/>
                  </a:moveTo>
                  <a:cubicBezTo>
                    <a:pt x="1" y="139"/>
                    <a:pt x="1" y="139"/>
                    <a:pt x="0" y="139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222" y="486"/>
                    <a:pt x="426" y="370"/>
                    <a:pt x="537" y="179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83" y="83"/>
                    <a:pt x="99" y="139"/>
                    <a:pt x="2" y="139"/>
                  </a:cubicBezTo>
                  <a:close/>
                </a:path>
              </a:pathLst>
            </a:custGeom>
            <a:solidFill>
              <a:srgbClr val="98C6E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 rot="19745420">
              <a:off x="5797379" y="4039712"/>
              <a:ext cx="1256092" cy="1149191"/>
            </a:xfrm>
            <a:custGeom>
              <a:avLst/>
              <a:gdLst/>
              <a:ahLst/>
              <a:cxnLst>
                <a:cxn ang="0">
                  <a:pos x="310" y="0"/>
                </a:cxn>
                <a:cxn ang="0">
                  <a:pos x="0" y="180"/>
                </a:cxn>
                <a:cxn ang="0">
                  <a:pos x="532" y="487"/>
                </a:cxn>
                <a:cxn ang="0">
                  <a:pos x="532" y="140"/>
                </a:cxn>
                <a:cxn ang="0">
                  <a:pos x="310" y="0"/>
                </a:cxn>
              </a:cxnLst>
              <a:rect l="0" t="0" r="r" b="b"/>
              <a:pathLst>
                <a:path w="532" h="487">
                  <a:moveTo>
                    <a:pt x="310" y="0"/>
                  </a:moveTo>
                  <a:cubicBezTo>
                    <a:pt x="0" y="180"/>
                    <a:pt x="0" y="180"/>
                    <a:pt x="0" y="180"/>
                  </a:cubicBezTo>
                  <a:cubicBezTo>
                    <a:pt x="110" y="371"/>
                    <a:pt x="313" y="487"/>
                    <a:pt x="532" y="487"/>
                  </a:cubicBezTo>
                  <a:cubicBezTo>
                    <a:pt x="532" y="140"/>
                    <a:pt x="532" y="140"/>
                    <a:pt x="532" y="140"/>
                  </a:cubicBezTo>
                  <a:cubicBezTo>
                    <a:pt x="436" y="139"/>
                    <a:pt x="352" y="83"/>
                    <a:pt x="310" y="0"/>
                  </a:cubicBezTo>
                  <a:close/>
                </a:path>
              </a:pathLst>
            </a:custGeom>
            <a:solidFill>
              <a:srgbClr val="B2D4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41"/>
            <p:cNvSpPr>
              <a:spLocks/>
            </p:cNvSpPr>
            <p:nvPr/>
          </p:nvSpPr>
          <p:spPr bwMode="auto">
            <a:xfrm rot="19745420">
              <a:off x="5136066" y="3333122"/>
              <a:ext cx="1013782" cy="1453859"/>
            </a:xfrm>
            <a:custGeom>
              <a:avLst/>
              <a:gdLst/>
              <a:ahLst/>
              <a:cxnLst>
                <a:cxn ang="0">
                  <a:pos x="430" y="184"/>
                </a:cxn>
                <a:cxn ang="0">
                  <a:pos x="111" y="0"/>
                </a:cxn>
                <a:cxn ang="0">
                  <a:pos x="111" y="616"/>
                </a:cxn>
                <a:cxn ang="0">
                  <a:pos x="423" y="436"/>
                </a:cxn>
                <a:cxn ang="0">
                  <a:pos x="395" y="316"/>
                </a:cxn>
                <a:cxn ang="0">
                  <a:pos x="430" y="184"/>
                </a:cxn>
              </a:cxnLst>
              <a:rect l="0" t="0" r="r" b="b"/>
              <a:pathLst>
                <a:path w="430" h="616">
                  <a:moveTo>
                    <a:pt x="430" y="18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0" y="191"/>
                    <a:pt x="0" y="425"/>
                    <a:pt x="111" y="616"/>
                  </a:cubicBezTo>
                  <a:cubicBezTo>
                    <a:pt x="423" y="436"/>
                    <a:pt x="423" y="436"/>
                    <a:pt x="423" y="436"/>
                  </a:cubicBezTo>
                  <a:cubicBezTo>
                    <a:pt x="405" y="400"/>
                    <a:pt x="395" y="359"/>
                    <a:pt x="395" y="316"/>
                  </a:cubicBezTo>
                  <a:cubicBezTo>
                    <a:pt x="395" y="268"/>
                    <a:pt x="408" y="223"/>
                    <a:pt x="430" y="184"/>
                  </a:cubicBezTo>
                  <a:close/>
                </a:path>
              </a:pathLst>
            </a:custGeom>
            <a:solidFill>
              <a:srgbClr val="98C6E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 rot="19745420">
              <a:off x="4898166" y="2531577"/>
              <a:ext cx="1256092" cy="1161662"/>
            </a:xfrm>
            <a:custGeom>
              <a:avLst/>
              <a:gdLst/>
              <a:ahLst/>
              <a:cxnLst>
                <a:cxn ang="0">
                  <a:pos x="532" y="364"/>
                </a:cxn>
                <a:cxn ang="0">
                  <a:pos x="532" y="0"/>
                </a:cxn>
                <a:cxn ang="0">
                  <a:pos x="0" y="308"/>
                </a:cxn>
                <a:cxn ang="0">
                  <a:pos x="317" y="492"/>
                </a:cxn>
                <a:cxn ang="0">
                  <a:pos x="532" y="364"/>
                </a:cxn>
              </a:cxnLst>
              <a:rect l="0" t="0" r="r" b="b"/>
              <a:pathLst>
                <a:path w="532" h="492">
                  <a:moveTo>
                    <a:pt x="532" y="364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313" y="0"/>
                    <a:pt x="110" y="118"/>
                    <a:pt x="0" y="308"/>
                  </a:cubicBezTo>
                  <a:cubicBezTo>
                    <a:pt x="317" y="492"/>
                    <a:pt x="317" y="492"/>
                    <a:pt x="317" y="492"/>
                  </a:cubicBezTo>
                  <a:cubicBezTo>
                    <a:pt x="361" y="416"/>
                    <a:pt x="441" y="365"/>
                    <a:pt x="532" y="364"/>
                  </a:cubicBezTo>
                  <a:close/>
                </a:path>
              </a:pathLst>
            </a:custGeom>
            <a:solidFill>
              <a:srgbClr val="B2D4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2157046" y="2984669"/>
            <a:ext cx="1431388" cy="1383355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54000" tIns="54000" rIns="54000" bIns="54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08849" y="2273012"/>
            <a:ext cx="3363151" cy="2809695"/>
            <a:chOff x="1147295" y="2116617"/>
            <a:chExt cx="3363151" cy="2809695"/>
          </a:xfrm>
        </p:grpSpPr>
        <p:sp>
          <p:nvSpPr>
            <p:cNvPr id="21" name="TextBox 20"/>
            <p:cNvSpPr txBox="1"/>
            <p:nvPr/>
          </p:nvSpPr>
          <p:spPr>
            <a:xfrm>
              <a:off x="2297384" y="4362055"/>
              <a:ext cx="1040291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“R”</a:t>
              </a: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>
                  <a:solidFill>
                    <a:srgbClr val="0033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1790" y="2744160"/>
              <a:ext cx="1135017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SAP </a:t>
              </a: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Business Objects(BO) Tools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47295" y="2723315"/>
              <a:ext cx="1135017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SAP </a:t>
              </a: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Master Data Management (MDM)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15334" y="2116617"/>
              <a:ext cx="1127964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SAP Business Planning and Consolidations</a:t>
              </a: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(BPC)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03790" y="3710284"/>
              <a:ext cx="1206656" cy="705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Open Source </a:t>
              </a: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>
                  <a:solidFill>
                    <a:srgbClr val="0033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SPAGOBI</a:t>
              </a:r>
            </a:p>
            <a:p>
              <a:pPr lvl="0" algn="ctr">
                <a:lnSpc>
                  <a:spcPts val="1100"/>
                </a:lnSpc>
                <a:defRPr/>
              </a:pPr>
              <a:r>
                <a:rPr lang="en-US" sz="1100" kern="0" dirty="0">
                  <a:solidFill>
                    <a:srgbClr val="0033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Pentaho</a:t>
              </a:r>
            </a:p>
            <a:p>
              <a:pPr lvl="0" algn="ctr">
                <a:lnSpc>
                  <a:spcPts val="1100"/>
                </a:lnSpc>
                <a:defRPr/>
              </a:pPr>
              <a:r>
                <a:rPr lang="en-US" sz="1100" kern="0" dirty="0">
                  <a:solidFill>
                    <a:srgbClr val="0033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JasperReport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41714" y="3802292"/>
              <a:ext cx="961036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SAP </a:t>
              </a:r>
            </a:p>
            <a:p>
              <a:pPr marL="0" marR="0" lvl="0" indent="0" algn="ctr" defTabSz="91440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Business Warehouse (BW)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52452" y="3071150"/>
              <a:ext cx="1514218" cy="85650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54000" tIns="54000" rIns="54000" bIns="5400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kumimoji="0" lang="en-US" sz="1600" b="1" i="0" u="none" strike="noStrike" kern="0" cap="none" spc="0" normalizeH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&amp; Analytics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5802086" y="3300356"/>
            <a:ext cx="3037114" cy="30242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Analytics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kern="0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ct val="115000"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Planning and Forecasting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Advanced Analytics 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Discovery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Interactive Analytics 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Self Servicing and Ad-Hoc Query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Dashboards and Data Visualization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Scenario Analysis 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Insights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Enterprise Reporting 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Management Reporting </a:t>
            </a:r>
          </a:p>
          <a:p>
            <a:pPr marR="0" lvl="0" indent="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Operational Insights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78286" y="1143000"/>
            <a:ext cx="2960914" cy="20247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Open Data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Governance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Quality 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Management 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Profiling 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Enrichment 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Mapping </a:t>
            </a:r>
          </a:p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Transformations </a:t>
            </a:r>
          </a:p>
        </p:txBody>
      </p:sp>
      <p:sp>
        <p:nvSpPr>
          <p:cNvPr id="31" name="AutoShape 2" descr="https://i-lab.harvard.edu/sites/default/files/Experfy_logo_high_re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object 2"/>
          <p:cNvGrpSpPr/>
          <p:nvPr/>
        </p:nvGrpSpPr>
        <p:grpSpPr>
          <a:xfrm>
            <a:off x="0" y="0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36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3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2"/>
          <p:cNvGrpSpPr/>
          <p:nvPr/>
        </p:nvGrpSpPr>
        <p:grpSpPr>
          <a:xfrm>
            <a:off x="155575" y="6516205"/>
            <a:ext cx="11655425" cy="233124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39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40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3980" y="272584"/>
            <a:ext cx="532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Our Open Data and Analytics Capabilities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221" y="85308"/>
            <a:ext cx="2883061" cy="1057691"/>
          </a:xfrm>
          <a:prstGeom prst="rect">
            <a:avLst/>
          </a:prstGeom>
        </p:spPr>
      </p:pic>
      <p:pic>
        <p:nvPicPr>
          <p:cNvPr id="43" name="Picture 42" descr="Serba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89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64976" y="1160184"/>
            <a:ext cx="8382000" cy="2362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works are awarded to Vendors, Engineering / Supervisory staff,  Budgets &amp; Time lines allocated. </a:t>
            </a:r>
          </a:p>
          <a:p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are created and monitored, Mobiles are used to capture the Last mile data and work progress on a regular basis with multi-media data evidencing </a:t>
            </a:r>
          </a:p>
          <a:p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Dashboards provide all kinds of reporting and charting for quick glance information.</a:t>
            </a:r>
          </a:p>
          <a:p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Citizens get first hand information of all the projects through project websites leading to better Transparency</a:t>
            </a:r>
          </a:p>
          <a:p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Complaints can be logged and tracked to a logical closure. </a:t>
            </a:r>
          </a:p>
          <a:p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Projects undertaken show up in Geographical Map</a:t>
            </a:r>
          </a:p>
          <a:p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09215063"/>
              </p:ext>
            </p:extLst>
          </p:nvPr>
        </p:nvGraphicFramePr>
        <p:xfrm>
          <a:off x="1752600" y="3886200"/>
          <a:ext cx="67818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object 2"/>
          <p:cNvGrpSpPr/>
          <p:nvPr/>
        </p:nvGrpSpPr>
        <p:grpSpPr>
          <a:xfrm>
            <a:off x="0" y="0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1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2"/>
          <p:cNvGrpSpPr/>
          <p:nvPr/>
        </p:nvGrpSpPr>
        <p:grpSpPr>
          <a:xfrm>
            <a:off x="202809" y="6553200"/>
            <a:ext cx="11608191" cy="192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4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5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780" y="111459"/>
            <a:ext cx="3064620" cy="1093763"/>
          </a:xfrm>
          <a:prstGeom prst="rect">
            <a:avLst/>
          </a:prstGeom>
        </p:spPr>
      </p:pic>
      <p:pic>
        <p:nvPicPr>
          <p:cNvPr id="17" name="Picture 16" descr="Serba"/>
          <p:cNvPicPr>
            <a:picLocks noGrp="1" noChangeAspect="1"/>
          </p:cNvPicPr>
          <p:nvPr isPhoto="1"/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06558" y="364804"/>
            <a:ext cx="822960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algn="l"/>
            <a:r>
              <a:rPr lang="en-US" sz="2000" kern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Project Monitoring Solutions</a:t>
            </a:r>
            <a:endParaRPr lang="en-US" sz="20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7365" y="1112012"/>
            <a:ext cx="4559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latin typeface="Calibri Light"/>
                <a:cs typeface="Calibri Light"/>
              </a:rPr>
              <a:t>Smart</a:t>
            </a:r>
            <a:r>
              <a:rPr sz="2000" b="0" spc="-30" dirty="0">
                <a:latin typeface="Calibri Light"/>
                <a:cs typeface="Calibri Light"/>
              </a:rPr>
              <a:t> </a:t>
            </a:r>
            <a:r>
              <a:rPr sz="2000" b="0" spc="-5" dirty="0">
                <a:latin typeface="Calibri Light"/>
                <a:cs typeface="Calibri Light"/>
              </a:rPr>
              <a:t>Cities</a:t>
            </a:r>
            <a:r>
              <a:rPr sz="2000" b="0" spc="-10" dirty="0">
                <a:latin typeface="Calibri Light"/>
                <a:cs typeface="Calibri Light"/>
              </a:rPr>
              <a:t> </a:t>
            </a:r>
            <a:r>
              <a:rPr sz="2000" b="0" dirty="0">
                <a:latin typeface="Calibri Light"/>
                <a:cs typeface="Calibri Light"/>
              </a:rPr>
              <a:t>–</a:t>
            </a:r>
            <a:r>
              <a:rPr sz="2000" b="0" spc="5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M2M</a:t>
            </a:r>
            <a:r>
              <a:rPr sz="2000" b="0" spc="-60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Applications</a:t>
            </a:r>
            <a:r>
              <a:rPr sz="2000" b="0" spc="-50" dirty="0">
                <a:latin typeface="Calibri Light"/>
                <a:cs typeface="Calibri Light"/>
              </a:rPr>
              <a:t> </a:t>
            </a:r>
            <a:r>
              <a:rPr sz="2000" b="0" spc="-25" dirty="0">
                <a:latin typeface="Calibri Light"/>
                <a:cs typeface="Calibri Light"/>
              </a:rPr>
              <a:t>Everywhere</a:t>
            </a:r>
            <a:endParaRPr sz="2000" dirty="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78417" y="1889987"/>
            <a:ext cx="8274050" cy="4342130"/>
            <a:chOff x="1978417" y="1889987"/>
            <a:chExt cx="8274050" cy="43421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8417" y="1889987"/>
              <a:ext cx="8273486" cy="43416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55235" y="4916424"/>
              <a:ext cx="3061970" cy="329565"/>
            </a:xfrm>
            <a:custGeom>
              <a:avLst/>
              <a:gdLst/>
              <a:ahLst/>
              <a:cxnLst/>
              <a:rect l="l" t="t" r="r" b="b"/>
              <a:pathLst>
                <a:path w="3061970" h="329564">
                  <a:moveTo>
                    <a:pt x="3061716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3061716" y="329184"/>
                  </a:lnTo>
                  <a:lnTo>
                    <a:pt x="3061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63633" y="237605"/>
            <a:ext cx="3510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Rockwell"/>
                <a:cs typeface="Rockwell"/>
              </a:rPr>
              <a:t>Smartcity</a:t>
            </a:r>
            <a:r>
              <a:rPr sz="2400" spc="-10" dirty="0">
                <a:latin typeface="Rockwell"/>
                <a:cs typeface="Rockwell"/>
              </a:rPr>
              <a:t> </a:t>
            </a:r>
            <a:r>
              <a:rPr sz="2400" dirty="0">
                <a:latin typeface="Rockwell"/>
                <a:cs typeface="Rockwell"/>
              </a:rPr>
              <a:t>–</a:t>
            </a:r>
            <a:r>
              <a:rPr sz="2400" spc="-25" dirty="0">
                <a:latin typeface="Rockwell"/>
                <a:cs typeface="Rockwell"/>
              </a:rPr>
              <a:t> </a:t>
            </a:r>
            <a:r>
              <a:rPr sz="2400" dirty="0">
                <a:latin typeface="Rockwell"/>
                <a:cs typeface="Rockwell"/>
              </a:rPr>
              <a:t>IOT</a:t>
            </a:r>
            <a:r>
              <a:rPr sz="2400" spc="-45" dirty="0">
                <a:latin typeface="Rockwell"/>
                <a:cs typeface="Rockwell"/>
              </a:rPr>
              <a:t> </a:t>
            </a:r>
            <a:r>
              <a:rPr sz="2400" dirty="0">
                <a:latin typeface="Rockwell"/>
                <a:cs typeface="Rockwell"/>
              </a:rPr>
              <a:t>Solutions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38850"/>
            <a:ext cx="2925232" cy="1073162"/>
          </a:xfrm>
          <a:prstGeom prst="rect">
            <a:avLst/>
          </a:prstGeom>
        </p:spPr>
      </p:pic>
      <p:pic>
        <p:nvPicPr>
          <p:cNvPr id="13" name="Picture 12" descr="Serba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04" y="93420"/>
            <a:ext cx="3187598" cy="100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object 2"/>
          <p:cNvGrpSpPr/>
          <p:nvPr/>
        </p:nvGrpSpPr>
        <p:grpSpPr>
          <a:xfrm>
            <a:off x="233524" y="6553200"/>
            <a:ext cx="11577476" cy="171257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5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812" y="2284718"/>
            <a:ext cx="4927092" cy="35506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3319" y="4101405"/>
            <a:ext cx="3896868" cy="23420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3319" y="1633093"/>
            <a:ext cx="3896868" cy="2122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048" y="1407033"/>
            <a:ext cx="2153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Smart</a:t>
            </a:r>
            <a:r>
              <a:rPr sz="2800" b="1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A3838"/>
                </a:solidFill>
                <a:latin typeface="Calibri"/>
                <a:cs typeface="Calibri"/>
              </a:rPr>
              <a:t>Lighting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29746" y="1196973"/>
            <a:ext cx="477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3A3838"/>
                </a:solidFill>
                <a:latin typeface="Calibri"/>
                <a:cs typeface="Calibri"/>
              </a:rPr>
              <a:t>Smart</a:t>
            </a:r>
            <a:r>
              <a:rPr sz="2800" spc="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A3838"/>
                </a:solidFill>
                <a:latin typeface="Calibri"/>
                <a:cs typeface="Calibri"/>
              </a:rPr>
              <a:t>Solid </a:t>
            </a:r>
            <a:r>
              <a:rPr sz="2800" spc="-40" dirty="0">
                <a:solidFill>
                  <a:srgbClr val="3A3838"/>
                </a:solidFill>
                <a:latin typeface="Calibri"/>
                <a:cs typeface="Calibri"/>
              </a:rPr>
              <a:t>Waste</a:t>
            </a:r>
            <a:r>
              <a:rPr sz="2800" spc="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A3838"/>
                </a:solidFill>
                <a:latin typeface="Calibri"/>
                <a:cs typeface="Calibri"/>
              </a:rPr>
              <a:t>Management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3134" y="3678123"/>
            <a:ext cx="2091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Smart</a:t>
            </a:r>
            <a:r>
              <a:rPr sz="2800" b="1" spc="-5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A3838"/>
                </a:solidFill>
                <a:latin typeface="Calibri"/>
                <a:cs typeface="Calibri"/>
              </a:rPr>
              <a:t>Parking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9" name="object 2"/>
          <p:cNvGrpSpPr/>
          <p:nvPr/>
        </p:nvGrpSpPr>
        <p:grpSpPr>
          <a:xfrm>
            <a:off x="5862" y="-98474"/>
            <a:ext cx="8729980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0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1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70045"/>
            <a:ext cx="3020441" cy="979863"/>
          </a:xfrm>
          <a:prstGeom prst="rect">
            <a:avLst/>
          </a:prstGeom>
        </p:spPr>
      </p:pic>
      <p:pic>
        <p:nvPicPr>
          <p:cNvPr id="13" name="Picture 12" descr="Serba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bject 2"/>
          <p:cNvSpPr txBox="1"/>
          <p:nvPr/>
        </p:nvSpPr>
        <p:spPr>
          <a:xfrm>
            <a:off x="194550" y="237605"/>
            <a:ext cx="3510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Rockwell"/>
                <a:cs typeface="Rockwell"/>
              </a:rPr>
              <a:t>Smartcity</a:t>
            </a:r>
            <a:r>
              <a:rPr sz="2400" spc="-10" dirty="0">
                <a:latin typeface="Rockwell"/>
                <a:cs typeface="Rockwell"/>
              </a:rPr>
              <a:t> </a:t>
            </a:r>
            <a:r>
              <a:rPr sz="2400" dirty="0">
                <a:latin typeface="Rockwell"/>
                <a:cs typeface="Rockwell"/>
              </a:rPr>
              <a:t>–</a:t>
            </a:r>
            <a:r>
              <a:rPr sz="2400" spc="-25" dirty="0">
                <a:latin typeface="Rockwell"/>
                <a:cs typeface="Rockwell"/>
              </a:rPr>
              <a:t> </a:t>
            </a:r>
            <a:r>
              <a:rPr sz="2400" dirty="0">
                <a:latin typeface="Rockwell"/>
                <a:cs typeface="Rockwell"/>
              </a:rPr>
              <a:t>IOT</a:t>
            </a:r>
            <a:r>
              <a:rPr sz="2400" spc="-45" dirty="0">
                <a:latin typeface="Rockwell"/>
                <a:cs typeface="Rockwell"/>
              </a:rPr>
              <a:t> </a:t>
            </a:r>
            <a:r>
              <a:rPr sz="2400" dirty="0">
                <a:latin typeface="Rockwell"/>
                <a:cs typeface="Rockwell"/>
              </a:rPr>
              <a:t>Solutions</a:t>
            </a:r>
          </a:p>
        </p:txBody>
      </p:sp>
      <p:grpSp>
        <p:nvGrpSpPr>
          <p:cNvPr id="15" name="object 2"/>
          <p:cNvGrpSpPr/>
          <p:nvPr/>
        </p:nvGrpSpPr>
        <p:grpSpPr>
          <a:xfrm>
            <a:off x="195722" y="6543059"/>
            <a:ext cx="11609416" cy="184047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6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/>
          <p:cNvGrpSpPr/>
          <p:nvPr/>
        </p:nvGrpSpPr>
        <p:grpSpPr>
          <a:xfrm>
            <a:off x="0" y="0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5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2"/>
          <p:cNvGrpSpPr/>
          <p:nvPr/>
        </p:nvGrpSpPr>
        <p:grpSpPr>
          <a:xfrm>
            <a:off x="152400" y="6553200"/>
            <a:ext cx="11668276" cy="192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8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2819400" cy="1034336"/>
          </a:xfrm>
          <a:prstGeom prst="rect">
            <a:avLst/>
          </a:prstGeom>
        </p:spPr>
      </p:pic>
      <p:pic>
        <p:nvPicPr>
          <p:cNvPr id="11" name="Picture 10" descr="Serba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xmlns="" id="{AA3BEBB2-A090-4E46-8032-C9E44D3E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782" y="1006234"/>
            <a:ext cx="8873849" cy="5318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17751"/>
            <a:ext cx="1509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spc="-5" dirty="0">
                <a:latin typeface="Rockwell"/>
                <a:ea typeface="+mj-ea"/>
                <a:cs typeface="Rockwell"/>
              </a:rPr>
              <a:t>Smartcity</a:t>
            </a:r>
            <a:endParaRPr lang="en-US" sz="2400" kern="0" spc="-5" dirty="0">
              <a:latin typeface="Rockwell"/>
              <a:ea typeface="+mj-ea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092222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1464" y="908430"/>
            <a:ext cx="5462905" cy="541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spcBef>
                <a:spcPts val="1475"/>
              </a:spcBef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CCTV</a:t>
            </a:r>
            <a:r>
              <a:rPr sz="1800" b="1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Surveillance</a:t>
            </a:r>
            <a:endParaRPr sz="1800" dirty="0">
              <a:latin typeface="Calibri"/>
              <a:cs typeface="Calibri"/>
            </a:endParaRPr>
          </a:p>
          <a:p>
            <a:pPr marL="16510" marR="5715" algn="just">
              <a:lnSpc>
                <a:spcPct val="100000"/>
              </a:lnSpc>
              <a:spcBef>
                <a:spcPts val="860"/>
              </a:spcBef>
            </a:pPr>
            <a:r>
              <a:rPr sz="1600" b="0" spc="-35" dirty="0">
                <a:solidFill>
                  <a:srgbClr val="585858"/>
                </a:solidFill>
                <a:latin typeface="Calibri Light"/>
                <a:cs typeface="Calibri Light"/>
              </a:rPr>
              <a:t>We</a:t>
            </a:r>
            <a:r>
              <a:rPr sz="1600" b="0" spc="-3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draw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on an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extensive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global network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of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partners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design 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security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systems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that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integrate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components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from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broad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range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of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product lines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ensure that the final solution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best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meets your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needs.</a:t>
            </a:r>
            <a:endParaRPr sz="16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Application</a:t>
            </a:r>
            <a:r>
              <a:rPr sz="1800" b="1" spc="-8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Development</a:t>
            </a:r>
            <a:endParaRPr sz="1800" dirty="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730"/>
              </a:spcBef>
            </a:pPr>
            <a:r>
              <a:rPr sz="1600" b="0" spc="-40" dirty="0">
                <a:solidFill>
                  <a:srgbClr val="585858"/>
                </a:solidFill>
                <a:latin typeface="Calibri Light"/>
                <a:cs typeface="Calibri Light"/>
              </a:rPr>
              <a:t>We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 competent to develop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custom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software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as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per our clients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requirements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to serve with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strategic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benefits.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By leveraging our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in 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depth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proficiency we are capable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providing robust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solutions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for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dynamic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websites,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plugins,</a:t>
            </a:r>
            <a:r>
              <a:rPr sz="1600" b="0" spc="3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custom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web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applications.</a:t>
            </a:r>
            <a:endParaRPr sz="16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Biometrics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20"/>
              </a:spcBef>
            </a:pPr>
            <a:r>
              <a:rPr sz="1600" b="0" spc="-40" dirty="0">
                <a:solidFill>
                  <a:srgbClr val="585858"/>
                </a:solidFill>
                <a:latin typeface="Calibri Light"/>
                <a:cs typeface="Calibri Light"/>
              </a:rPr>
              <a:t>We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 one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 the leading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Biometric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Solution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Provider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specializing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in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biometrics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access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control,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Time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&amp;</a:t>
            </a:r>
            <a:r>
              <a:rPr sz="1600" b="0" spc="35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Attendance</a:t>
            </a:r>
            <a:r>
              <a:rPr sz="1600" b="0" spc="33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Solutions,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Security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systems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for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property,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computer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systems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network.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Using the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best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breed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optical scanning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sensors available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in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 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market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enables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seamless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implementation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enterprise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wide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solutions</a:t>
            </a:r>
            <a:r>
              <a:rPr sz="1600" b="0" spc="6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that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fully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integrated.</a:t>
            </a:r>
            <a:endParaRPr sz="16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8952" y="1193316"/>
            <a:ext cx="4458335" cy="49466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Consulting</a:t>
            </a:r>
            <a:r>
              <a:rPr sz="1800" b="1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&amp;</a:t>
            </a:r>
            <a:r>
              <a:rPr sz="1800" b="1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Professional</a:t>
            </a:r>
            <a:r>
              <a:rPr sz="1800" b="1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70"/>
              </a:spcBef>
            </a:pP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Our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consulting experts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embrace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your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business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needs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with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you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throughout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the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lifecycle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your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solution</a:t>
            </a:r>
            <a:endParaRPr sz="1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Cloud</a:t>
            </a:r>
            <a:r>
              <a:rPr sz="1800" b="1" spc="-6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720"/>
              </a:spcBef>
            </a:pP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Experts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in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building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clear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strategy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road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map</a:t>
            </a:r>
            <a:r>
              <a:rPr sz="1600" b="0" spc="35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on </a:t>
            </a:r>
            <a:r>
              <a:rPr sz="1600" b="0" spc="-35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your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cloud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journey,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so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that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you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can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move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ahead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confidently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with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your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plan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to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adopt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enterprise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solutions</a:t>
            </a:r>
            <a:r>
              <a:rPr sz="1600" b="0" spc="5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in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cloud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environment.</a:t>
            </a:r>
            <a:endParaRPr sz="1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RFID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The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turnkey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solutions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and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systems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are</a:t>
            </a:r>
            <a:r>
              <a:rPr sz="1600" b="0" spc="34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developed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using modern,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robust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and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reliable active/passive RFID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technology.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40" dirty="0">
                <a:solidFill>
                  <a:srgbClr val="585858"/>
                </a:solidFill>
                <a:latin typeface="Calibri Light"/>
                <a:cs typeface="Calibri Light"/>
              </a:rPr>
              <a:t>We</a:t>
            </a:r>
            <a:r>
              <a:rPr sz="1600" b="0" spc="-3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integrate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complete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system</a:t>
            </a:r>
            <a:r>
              <a:rPr sz="1600" b="0" spc="3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or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solution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in the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RFID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technology right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from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its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analysis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conception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up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implementation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and 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maintenance.</a:t>
            </a:r>
            <a:endParaRPr sz="1600">
              <a:latin typeface="Calibri Light"/>
              <a:cs typeface="Calibri Light"/>
            </a:endParaRPr>
          </a:p>
        </p:txBody>
      </p:sp>
      <p:grpSp>
        <p:nvGrpSpPr>
          <p:cNvPr id="5" name="object 2"/>
          <p:cNvGrpSpPr/>
          <p:nvPr/>
        </p:nvGrpSpPr>
        <p:grpSpPr>
          <a:xfrm>
            <a:off x="0" y="0"/>
            <a:ext cx="8729980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6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2"/>
          <p:cNvSpPr txBox="1">
            <a:spLocks/>
          </p:cNvSpPr>
          <p:nvPr/>
        </p:nvSpPr>
        <p:spPr>
          <a:xfrm>
            <a:off x="152400" y="302488"/>
            <a:ext cx="32039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mtClean="0">
                <a:solidFill>
                  <a:schemeClr val="tx1"/>
                </a:solidFill>
              </a:rPr>
              <a:t>OUR	SE</a:t>
            </a:r>
            <a:r>
              <a:rPr lang="en-US" sz="2400" kern="0" spc="-170" smtClean="0">
                <a:solidFill>
                  <a:schemeClr val="tx1"/>
                </a:solidFill>
              </a:rPr>
              <a:t>R</a:t>
            </a:r>
            <a:r>
              <a:rPr lang="en-US" sz="2400" kern="0" spc="-5" smtClean="0">
                <a:solidFill>
                  <a:schemeClr val="tx1"/>
                </a:solidFill>
              </a:rPr>
              <a:t>VIC</a:t>
            </a:r>
            <a:r>
              <a:rPr lang="en-US" sz="2400" kern="0" spc="10" smtClean="0">
                <a:solidFill>
                  <a:schemeClr val="tx1"/>
                </a:solidFill>
              </a:rPr>
              <a:t>E</a:t>
            </a:r>
            <a:r>
              <a:rPr lang="en-US" sz="2400" kern="0" smtClean="0">
                <a:solidFill>
                  <a:schemeClr val="tx1"/>
                </a:solidFill>
              </a:rPr>
              <a:t>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625" y="94093"/>
            <a:ext cx="2946775" cy="1081065"/>
          </a:xfrm>
          <a:prstGeom prst="rect">
            <a:avLst/>
          </a:prstGeom>
        </p:spPr>
      </p:pic>
      <p:pic>
        <p:nvPicPr>
          <p:cNvPr id="11" name="Picture 10" descr="Serba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object 2"/>
          <p:cNvGrpSpPr/>
          <p:nvPr/>
        </p:nvGrpSpPr>
        <p:grpSpPr>
          <a:xfrm>
            <a:off x="215210" y="6542416"/>
            <a:ext cx="11595789" cy="253656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" y="1524000"/>
            <a:ext cx="4174236" cy="41605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33726" y="3159378"/>
            <a:ext cx="16059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2420">
              <a:lnSpc>
                <a:spcPct val="100000"/>
              </a:lnSpc>
              <a:spcBef>
                <a:spcPts val="100"/>
              </a:spcBef>
            </a:pPr>
            <a:r>
              <a:rPr sz="1800" b="0" spc="-15" dirty="0">
                <a:latin typeface="Calibri Light"/>
                <a:cs typeface="Calibri Light"/>
              </a:rPr>
              <a:t>Integrated </a:t>
            </a:r>
            <a:r>
              <a:rPr sz="1800" b="0" spc="-10" dirty="0">
                <a:latin typeface="Calibri Light"/>
                <a:cs typeface="Calibri Light"/>
              </a:rPr>
              <a:t> </a:t>
            </a:r>
            <a:r>
              <a:rPr sz="1800" b="0" spc="-5" dirty="0">
                <a:latin typeface="Calibri Light"/>
                <a:cs typeface="Calibri Light"/>
              </a:rPr>
              <a:t>V</a:t>
            </a:r>
            <a:r>
              <a:rPr sz="1800" b="0" spc="5" dirty="0">
                <a:latin typeface="Calibri Light"/>
                <a:cs typeface="Calibri Light"/>
              </a:rPr>
              <a:t>i</a:t>
            </a:r>
            <a:r>
              <a:rPr sz="1800" b="0" spc="-15" dirty="0">
                <a:latin typeface="Calibri Light"/>
                <a:cs typeface="Calibri Light"/>
              </a:rPr>
              <a:t>s</a:t>
            </a:r>
            <a:r>
              <a:rPr sz="1800" b="0" spc="-25" dirty="0">
                <a:latin typeface="Calibri Light"/>
                <a:cs typeface="Calibri Light"/>
              </a:rPr>
              <a:t>u</a:t>
            </a:r>
            <a:r>
              <a:rPr sz="1800" b="0" spc="-10" dirty="0">
                <a:latin typeface="Calibri Light"/>
                <a:cs typeface="Calibri Light"/>
              </a:rPr>
              <a:t>a</a:t>
            </a:r>
            <a:r>
              <a:rPr sz="1800" b="0" dirty="0">
                <a:latin typeface="Calibri Light"/>
                <a:cs typeface="Calibri Light"/>
              </a:rPr>
              <a:t>l</a:t>
            </a:r>
            <a:r>
              <a:rPr sz="1800" b="0" spc="-65" dirty="0">
                <a:latin typeface="Calibri Light"/>
                <a:cs typeface="Calibri Light"/>
              </a:rPr>
              <a:t> </a:t>
            </a:r>
            <a:r>
              <a:rPr sz="1800" b="0" spc="-5" dirty="0">
                <a:latin typeface="Calibri Light"/>
                <a:cs typeface="Calibri Light"/>
              </a:rPr>
              <a:t>Co</a:t>
            </a:r>
            <a:r>
              <a:rPr sz="1800" b="0" spc="-30" dirty="0">
                <a:latin typeface="Calibri Light"/>
                <a:cs typeface="Calibri Light"/>
              </a:rPr>
              <a:t>m</a:t>
            </a:r>
            <a:r>
              <a:rPr sz="1800" b="0" spc="-15" dirty="0">
                <a:latin typeface="Calibri Light"/>
                <a:cs typeface="Calibri Light"/>
              </a:rPr>
              <a:t>p</a:t>
            </a:r>
            <a:r>
              <a:rPr sz="1800" b="0" spc="-25" dirty="0">
                <a:latin typeface="Calibri Light"/>
                <a:cs typeface="Calibri Light"/>
              </a:rPr>
              <a:t>u</a:t>
            </a:r>
            <a:r>
              <a:rPr sz="1800" b="0" spc="-20" dirty="0">
                <a:latin typeface="Calibri Light"/>
                <a:cs typeface="Calibri Light"/>
              </a:rPr>
              <a:t>t</a:t>
            </a:r>
            <a:r>
              <a:rPr sz="1800" b="0" spc="-15" dirty="0">
                <a:latin typeface="Calibri Light"/>
                <a:cs typeface="Calibri Light"/>
              </a:rPr>
              <a:t>in</a:t>
            </a:r>
            <a:r>
              <a:rPr sz="1800" b="0" dirty="0">
                <a:latin typeface="Calibri Light"/>
                <a:cs typeface="Calibri Light"/>
              </a:rPr>
              <a:t>g</a:t>
            </a:r>
            <a:endParaRPr sz="1800">
              <a:latin typeface="Calibri Light"/>
              <a:cs typeface="Calibri Light"/>
            </a:endParaRPr>
          </a:p>
          <a:p>
            <a:pPr marL="411480">
              <a:lnSpc>
                <a:spcPct val="100000"/>
              </a:lnSpc>
            </a:pPr>
            <a:r>
              <a:rPr sz="1800" b="0" spc="-20" dirty="0">
                <a:latin typeface="Calibri Light"/>
                <a:cs typeface="Calibri Light"/>
              </a:rPr>
              <a:t>Platform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2014794"/>
            <a:ext cx="5411156" cy="30357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70038" y="1637537"/>
            <a:ext cx="2146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Intuitive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&amp;</a:t>
            </a:r>
            <a:r>
              <a:rPr sz="1600" spc="-15" dirty="0">
                <a:latin typeface="Calibri"/>
                <a:cs typeface="Calibri"/>
              </a:rPr>
              <a:t> Integrated </a:t>
            </a:r>
            <a:r>
              <a:rPr sz="1600" spc="-5" dirty="0">
                <a:latin typeface="Calibri"/>
                <a:cs typeface="Calibri"/>
              </a:rPr>
              <a:t>GUI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2"/>
          <p:cNvGrpSpPr/>
          <p:nvPr/>
        </p:nvGrpSpPr>
        <p:grpSpPr>
          <a:xfrm>
            <a:off x="-3518" y="-39245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8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/>
          <p:cNvSpPr txBox="1">
            <a:spLocks/>
          </p:cNvSpPr>
          <p:nvPr/>
        </p:nvSpPr>
        <p:spPr>
          <a:xfrm>
            <a:off x="152400" y="242299"/>
            <a:ext cx="3352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dirty="0" smtClean="0">
                <a:solidFill>
                  <a:schemeClr val="tx1"/>
                </a:solidFill>
              </a:rPr>
              <a:t>CCTV</a:t>
            </a:r>
            <a:r>
              <a:rPr lang="en-US" sz="2400" b="0" kern="0" spc="-60" dirty="0" smtClean="0">
                <a:solidFill>
                  <a:schemeClr val="tx1"/>
                </a:solidFill>
              </a:rPr>
              <a:t> </a:t>
            </a:r>
            <a:r>
              <a:rPr lang="en-US" sz="2400" b="0" kern="0" spc="-5" dirty="0" smtClean="0">
                <a:solidFill>
                  <a:schemeClr val="tx1"/>
                </a:solidFill>
              </a:rPr>
              <a:t>Surveillance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grpSp>
        <p:nvGrpSpPr>
          <p:cNvPr id="12" name="object 2"/>
          <p:cNvGrpSpPr/>
          <p:nvPr/>
        </p:nvGrpSpPr>
        <p:grpSpPr>
          <a:xfrm>
            <a:off x="228600" y="6553200"/>
            <a:ext cx="11582400" cy="194222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255" y="108805"/>
            <a:ext cx="2974145" cy="1091106"/>
          </a:xfrm>
          <a:prstGeom prst="rect">
            <a:avLst/>
          </a:prstGeom>
        </p:spPr>
      </p:pic>
      <p:pic>
        <p:nvPicPr>
          <p:cNvPr id="16" name="Picture 15" descr="Serba"/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17267" y="3295903"/>
            <a:ext cx="16465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PEOPLE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1151" y="3722623"/>
            <a:ext cx="170815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Activity</a:t>
            </a:r>
            <a:r>
              <a:rPr sz="1400" spc="-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Detection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Intrusion</a:t>
            </a:r>
            <a:r>
              <a:rPr sz="14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Detection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People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Loitering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Dwelling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People</a:t>
            </a:r>
            <a:r>
              <a:rPr sz="1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Count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Zone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Fence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Jumping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Camera</a:t>
            </a:r>
            <a:r>
              <a:rPr sz="14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Tempering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Face</a:t>
            </a:r>
            <a:r>
              <a:rPr sz="1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8082" y="3295903"/>
            <a:ext cx="16338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OBJECT</a:t>
            </a:r>
            <a:r>
              <a:rPr sz="14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2446" y="3722623"/>
            <a:ext cx="1694814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Unattended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Object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Removed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Object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Tempering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Left</a:t>
            </a:r>
            <a:r>
              <a:rPr sz="1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Obstruction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9714" y="3295903"/>
            <a:ext cx="1687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TRAFFIC</a:t>
            </a:r>
            <a:r>
              <a:rPr sz="14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2973" y="3722623"/>
            <a:ext cx="270256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Crowd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Monitoring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Suite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Congestion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Parking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Violation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PTZ</a:t>
            </a:r>
            <a:r>
              <a:rPr sz="14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Tracking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Fixed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Camera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Handoff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Tracking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stopping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road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moving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wrong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way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License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plate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capture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Traffic</a:t>
            </a:r>
            <a:r>
              <a:rPr sz="14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light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violation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5614" y="1409700"/>
            <a:ext cx="1582846" cy="159020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6620" y="1392120"/>
            <a:ext cx="1608334" cy="16083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8847" y="1409700"/>
            <a:ext cx="1661159" cy="1650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255" y="108805"/>
            <a:ext cx="2974145" cy="1091106"/>
          </a:xfrm>
          <a:prstGeom prst="rect">
            <a:avLst/>
          </a:prstGeom>
        </p:spPr>
      </p:pic>
      <p:grpSp>
        <p:nvGrpSpPr>
          <p:cNvPr id="13" name="object 2"/>
          <p:cNvGrpSpPr/>
          <p:nvPr/>
        </p:nvGrpSpPr>
        <p:grpSpPr>
          <a:xfrm>
            <a:off x="0" y="0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4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5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"/>
          <p:cNvSpPr txBox="1">
            <a:spLocks/>
          </p:cNvSpPr>
          <p:nvPr/>
        </p:nvSpPr>
        <p:spPr>
          <a:xfrm>
            <a:off x="259041" y="371063"/>
            <a:ext cx="3573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Video</a:t>
            </a:r>
            <a:r>
              <a:rPr lang="en-US" sz="2400" b="0" kern="0" spc="-45" smtClean="0">
                <a:solidFill>
                  <a:schemeClr val="tx1"/>
                </a:solidFill>
              </a:rPr>
              <a:t> </a:t>
            </a:r>
            <a:r>
              <a:rPr lang="en-US" sz="2400" b="0" kern="0" spc="-10" smtClean="0">
                <a:solidFill>
                  <a:schemeClr val="tx1"/>
                </a:solidFill>
              </a:rPr>
              <a:t>Analytics</a:t>
            </a:r>
            <a:r>
              <a:rPr lang="en-US" sz="2400" b="0" kern="0" spc="-3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8" name="Picture 17" descr="Serba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object 2"/>
          <p:cNvGrpSpPr/>
          <p:nvPr/>
        </p:nvGrpSpPr>
        <p:grpSpPr>
          <a:xfrm>
            <a:off x="259041" y="6553200"/>
            <a:ext cx="11551959" cy="15018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0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1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844" y="187274"/>
            <a:ext cx="12947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Rockwell"/>
                <a:cs typeface="Rockwell"/>
              </a:rPr>
              <a:t>About</a:t>
            </a:r>
            <a:r>
              <a:rPr sz="2400" b="0" spc="-90" dirty="0">
                <a:latin typeface="Rockwell"/>
                <a:cs typeface="Rockwell"/>
              </a:rPr>
              <a:t> </a:t>
            </a:r>
            <a:r>
              <a:rPr sz="2400" b="0" dirty="0">
                <a:latin typeface="Rockwell"/>
                <a:cs typeface="Rockwell"/>
              </a:rPr>
              <a:t>Us</a:t>
            </a:r>
            <a:endParaRPr sz="2400">
              <a:latin typeface="Rockwell"/>
              <a:cs typeface="Rockwel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844" y="5113781"/>
            <a:ext cx="8458200" cy="111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 Light"/>
              <a:cs typeface="Calibri Light"/>
            </a:endParaRPr>
          </a:p>
          <a:p>
            <a:pPr marL="12700" marR="5715" algn="just">
              <a:lnSpc>
                <a:spcPct val="100000"/>
              </a:lnSpc>
            </a:pPr>
            <a:r>
              <a:rPr sz="1800" b="0" spc="-35" dirty="0">
                <a:solidFill>
                  <a:srgbClr val="585858"/>
                </a:solidFill>
                <a:latin typeface="Calibri Light"/>
                <a:cs typeface="Calibri Light"/>
              </a:rPr>
              <a:t>We</a:t>
            </a:r>
            <a:r>
              <a:rPr sz="1800" b="0" spc="33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a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passionate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team</a:t>
            </a:r>
            <a:r>
              <a:rPr sz="1800" b="0" spc="38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technology</a:t>
            </a:r>
            <a:r>
              <a:rPr sz="1800" b="0" spc="39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mavericks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and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we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love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what we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do – be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it powering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your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business with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cutting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edge</a:t>
            </a:r>
            <a:r>
              <a:rPr sz="18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technology</a:t>
            </a:r>
            <a:r>
              <a:rPr sz="1800" b="0" spc="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or</a:t>
            </a:r>
            <a:r>
              <a:rPr sz="18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help</a:t>
            </a:r>
            <a:r>
              <a:rPr sz="18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5" dirty="0">
                <a:solidFill>
                  <a:srgbClr val="585858"/>
                </a:solidFill>
                <a:latin typeface="Calibri Light"/>
                <a:cs typeface="Calibri Light"/>
              </a:rPr>
              <a:t>you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5" dirty="0">
                <a:solidFill>
                  <a:srgbClr val="585858"/>
                </a:solidFill>
                <a:latin typeface="Calibri Light"/>
                <a:cs typeface="Calibri Light"/>
              </a:rPr>
              <a:t>transform</a:t>
            </a:r>
            <a:r>
              <a:rPr sz="18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your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 business</a:t>
            </a:r>
            <a:r>
              <a:rPr sz="18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585858"/>
                </a:solidFill>
                <a:latin typeface="Calibri Light"/>
                <a:cs typeface="Calibri Light"/>
              </a:rPr>
              <a:t>with</a:t>
            </a:r>
            <a:r>
              <a:rPr sz="18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Automation</a:t>
            </a:r>
            <a:r>
              <a:rPr sz="18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800" b="0" spc="-5" dirty="0">
                <a:solidFill>
                  <a:srgbClr val="585858"/>
                </a:solidFill>
                <a:latin typeface="Calibri Light"/>
                <a:cs typeface="Calibri Light"/>
              </a:rPr>
              <a:t>solutions.</a:t>
            </a:r>
            <a:endParaRPr sz="18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00" y="4800599"/>
            <a:ext cx="2290572" cy="1493519"/>
          </a:xfrm>
          <a:prstGeom prst="rect">
            <a:avLst/>
          </a:prstGeom>
        </p:spPr>
      </p:pic>
      <p:grpSp>
        <p:nvGrpSpPr>
          <p:cNvPr id="5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6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824" y="87895"/>
            <a:ext cx="3313176" cy="1215485"/>
          </a:xfrm>
          <a:prstGeom prst="rect">
            <a:avLst/>
          </a:prstGeom>
        </p:spPr>
      </p:pic>
      <p:pic>
        <p:nvPicPr>
          <p:cNvPr id="10" name="Picture 9" descr="Serba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613" y="3726"/>
            <a:ext cx="3187598" cy="100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object 2"/>
          <p:cNvGrpSpPr/>
          <p:nvPr/>
        </p:nvGrpSpPr>
        <p:grpSpPr>
          <a:xfrm>
            <a:off x="238596" y="6553200"/>
            <a:ext cx="11572404" cy="163828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2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3"/>
          <p:cNvGrpSpPr/>
          <p:nvPr/>
        </p:nvGrpSpPr>
        <p:grpSpPr>
          <a:xfrm>
            <a:off x="238596" y="1188529"/>
            <a:ext cx="11757660" cy="1707072"/>
            <a:chOff x="207263" y="1524000"/>
            <a:chExt cx="11757660" cy="2143125"/>
          </a:xfrm>
        </p:grpSpPr>
        <p:pic>
          <p:nvPicPr>
            <p:cNvPr id="15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263" y="1524000"/>
              <a:ext cx="2144268" cy="2142744"/>
            </a:xfrm>
            <a:prstGeom prst="rect">
              <a:avLst/>
            </a:prstGeom>
          </p:spPr>
        </p:pic>
        <p:pic>
          <p:nvPicPr>
            <p:cNvPr id="16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0612" y="1524000"/>
              <a:ext cx="2144267" cy="2142744"/>
            </a:xfrm>
            <a:prstGeom prst="rect">
              <a:avLst/>
            </a:prstGeom>
          </p:spPr>
        </p:pic>
        <p:pic>
          <p:nvPicPr>
            <p:cNvPr id="17" name="object 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5484" y="1524000"/>
              <a:ext cx="2142743" cy="2142744"/>
            </a:xfrm>
            <a:prstGeom prst="rect">
              <a:avLst/>
            </a:prstGeom>
          </p:spPr>
        </p:pic>
        <p:pic>
          <p:nvPicPr>
            <p:cNvPr id="18" name="object 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8832" y="1524000"/>
              <a:ext cx="2142744" cy="2142744"/>
            </a:xfrm>
            <a:prstGeom prst="rect">
              <a:avLst/>
            </a:prstGeom>
          </p:spPr>
        </p:pic>
        <p:pic>
          <p:nvPicPr>
            <p:cNvPr id="19" name="object 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2180" y="1524000"/>
              <a:ext cx="2142744" cy="2142744"/>
            </a:xfrm>
            <a:prstGeom prst="rect">
              <a:avLst/>
            </a:prstGeom>
          </p:spPr>
        </p:pic>
      </p:grpSp>
      <p:sp>
        <p:nvSpPr>
          <p:cNvPr id="21" name="object 9"/>
          <p:cNvSpPr txBox="1"/>
          <p:nvPr/>
        </p:nvSpPr>
        <p:spPr>
          <a:xfrm>
            <a:off x="2893576" y="2895298"/>
            <a:ext cx="167842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953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cs typeface="Calibri"/>
              </a:rPr>
              <a:t>Digital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sz="2000" b="1" spc="-15" dirty="0" smtClean="0">
                <a:cs typeface="Calibri"/>
              </a:rPr>
              <a:t>Transformation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685800" y="2835927"/>
            <a:ext cx="101854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Product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Company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5486400" y="2895298"/>
            <a:ext cx="1503045" cy="2299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Low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Code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Platform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+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BPM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Platform</a:t>
            </a:r>
            <a:endParaRPr sz="2000" dirty="0">
              <a:latin typeface="Calibri"/>
              <a:cs typeface="Calibri"/>
            </a:endParaRPr>
          </a:p>
          <a:p>
            <a:pPr marL="139700" marR="104139" indent="-28575" algn="ctr">
              <a:lnSpc>
                <a:spcPct val="100000"/>
              </a:lnSpc>
              <a:spcBef>
                <a:spcPts val="1095"/>
              </a:spcBef>
            </a:pPr>
            <a:r>
              <a:rPr sz="1500" spc="-15" dirty="0">
                <a:latin typeface="Calibri"/>
                <a:cs typeface="Calibri"/>
              </a:rPr>
              <a:t>For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Complex,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Process </a:t>
            </a:r>
            <a:r>
              <a:rPr sz="1500" spc="-5" dirty="0">
                <a:latin typeface="Calibri"/>
                <a:cs typeface="Calibri"/>
              </a:rPr>
              <a:t>Centric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Enterprise Apps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built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By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Users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7903845" y="3055857"/>
            <a:ext cx="15633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XR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Framework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10194000" y="3031239"/>
            <a:ext cx="146177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Solutions</a:t>
            </a:r>
            <a:r>
              <a:rPr sz="2000" b="1" spc="-1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Services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around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platform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6" name="object 2"/>
          <p:cNvSpPr txBox="1">
            <a:spLocks/>
          </p:cNvSpPr>
          <p:nvPr/>
        </p:nvSpPr>
        <p:spPr>
          <a:xfrm>
            <a:off x="69291" y="59893"/>
            <a:ext cx="19119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kern="0" spc="-5" smtClean="0"/>
              <a:t>About</a:t>
            </a:r>
            <a:r>
              <a:rPr lang="en-US" sz="2800" kern="0" spc="-65" smtClean="0"/>
              <a:t> </a:t>
            </a:r>
            <a:r>
              <a:rPr lang="en-US" sz="2800" kern="0" spc="-5" smtClean="0"/>
              <a:t>Us</a:t>
            </a:r>
            <a:endParaRPr lang="en-US" sz="2800" kern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435608"/>
            <a:ext cx="12192000" cy="4554220"/>
            <a:chOff x="0" y="1435608"/>
            <a:chExt cx="12192000" cy="4554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5608"/>
              <a:ext cx="12191999" cy="45110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23204" y="1435608"/>
              <a:ext cx="6369050" cy="4554220"/>
            </a:xfrm>
            <a:custGeom>
              <a:avLst/>
              <a:gdLst/>
              <a:ahLst/>
              <a:cxnLst/>
              <a:rect l="l" t="t" r="r" b="b"/>
              <a:pathLst>
                <a:path w="6369050" h="4554220">
                  <a:moveTo>
                    <a:pt x="6368796" y="0"/>
                  </a:moveTo>
                  <a:lnTo>
                    <a:pt x="0" y="0"/>
                  </a:lnTo>
                  <a:lnTo>
                    <a:pt x="0" y="4553712"/>
                  </a:lnTo>
                  <a:lnTo>
                    <a:pt x="6368796" y="4553712"/>
                  </a:lnTo>
                  <a:lnTo>
                    <a:pt x="6368796" y="0"/>
                  </a:lnTo>
                  <a:close/>
                </a:path>
              </a:pathLst>
            </a:custGeom>
            <a:solidFill>
              <a:srgbClr val="3A383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67830" y="2326519"/>
            <a:ext cx="4137660" cy="258635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Number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(ANPR)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Parking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Violation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Wrong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Estimation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Intelligent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Signal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V-Loop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Red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light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Violation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(RLVD)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7" name="object 2"/>
          <p:cNvGrpSpPr/>
          <p:nvPr/>
        </p:nvGrpSpPr>
        <p:grpSpPr>
          <a:xfrm>
            <a:off x="0" y="-6535"/>
            <a:ext cx="8842717" cy="844736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2"/>
          <p:cNvGrpSpPr/>
          <p:nvPr/>
        </p:nvGrpSpPr>
        <p:grpSpPr>
          <a:xfrm>
            <a:off x="165012" y="6544055"/>
            <a:ext cx="11645988" cy="293504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1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/>
          <p:cNvSpPr txBox="1">
            <a:spLocks/>
          </p:cNvSpPr>
          <p:nvPr/>
        </p:nvSpPr>
        <p:spPr>
          <a:xfrm>
            <a:off x="152400" y="285463"/>
            <a:ext cx="41183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pc="-10" smtClean="0">
                <a:solidFill>
                  <a:schemeClr val="tx1"/>
                </a:solidFill>
              </a:rPr>
              <a:t>Traffic</a:t>
            </a:r>
            <a:r>
              <a:rPr lang="en-US" sz="2400" b="0" kern="0" spc="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Monitoring</a:t>
            </a:r>
            <a:r>
              <a:rPr lang="en-US" sz="2400" b="0" kern="0" spc="10" smtClean="0">
                <a:solidFill>
                  <a:schemeClr val="tx1"/>
                </a:solidFill>
              </a:rPr>
              <a:t> </a:t>
            </a:r>
            <a:r>
              <a:rPr lang="en-US" sz="2400" b="0" kern="0" spc="-1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729" y="0"/>
            <a:ext cx="2955671" cy="1084329"/>
          </a:xfrm>
          <a:prstGeom prst="rect">
            <a:avLst/>
          </a:prstGeom>
        </p:spPr>
      </p:pic>
      <p:pic>
        <p:nvPicPr>
          <p:cNvPr id="16" name="Picture 15" descr="Serba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56866" y="3295903"/>
            <a:ext cx="1027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400" b="1" spc="-114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Y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4213" y="3722623"/>
            <a:ext cx="227139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Traffic</a:t>
            </a:r>
            <a:r>
              <a:rPr sz="1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light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Violation.</a:t>
            </a:r>
            <a:endParaRPr sz="1400">
              <a:latin typeface="Calibri"/>
              <a:cs typeface="Calibri"/>
            </a:endParaRPr>
          </a:p>
          <a:p>
            <a:pPr marL="299085" marR="25209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Capture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license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plate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of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vehicles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violating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traffic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rules.</a:t>
            </a:r>
            <a:endParaRPr sz="1400">
              <a:latin typeface="Calibri"/>
              <a:cs typeface="Calibri"/>
            </a:endParaRPr>
          </a:p>
          <a:p>
            <a:pPr marL="299085" marR="2216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Traffic</a:t>
            </a:r>
            <a:r>
              <a:rPr sz="14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signal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monitoring </a:t>
            </a:r>
            <a:r>
              <a:rPr sz="1400" spc="-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raise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alarm if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signal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doesn’t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change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after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assigned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time.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stopping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road.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moving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wrong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585858"/>
                </a:solidFill>
                <a:latin typeface="Calibri"/>
                <a:cs typeface="Calibri"/>
              </a:rPr>
              <a:t>way.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6989" y="3295903"/>
            <a:ext cx="857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E-CHALLAN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3380" y="3722623"/>
            <a:ext cx="209867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1432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Generate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challan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validated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violation.</a:t>
            </a:r>
            <a:endParaRPr sz="1400">
              <a:latin typeface="Calibri"/>
              <a:cs typeface="Calibri"/>
            </a:endParaRPr>
          </a:p>
          <a:p>
            <a:pPr marL="299085" marR="29464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Integration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with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RTO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database.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Auto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email challan.</a:t>
            </a:r>
            <a:endParaRPr sz="1400">
              <a:latin typeface="Calibri"/>
              <a:cs typeface="Calibri"/>
            </a:endParaRPr>
          </a:p>
          <a:p>
            <a:pPr marL="299085" marR="8636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Challan online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payment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portal.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Challan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payment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tracker.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2157" y="3295903"/>
            <a:ext cx="22028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SPEED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 MONITORING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2973" y="3722623"/>
            <a:ext cx="25228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speed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detection.</a:t>
            </a:r>
            <a:endParaRPr sz="1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Speed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violation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detection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with </a:t>
            </a:r>
            <a:r>
              <a:rPr sz="1400" spc="-3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evidence.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7" y="1409700"/>
            <a:ext cx="1566671" cy="15758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3791" y="1438655"/>
            <a:ext cx="1594104" cy="15925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8847" y="1438655"/>
            <a:ext cx="1594103" cy="1592580"/>
          </a:xfrm>
          <a:prstGeom prst="rect">
            <a:avLst/>
          </a:prstGeom>
        </p:spPr>
      </p:pic>
      <p:grpSp>
        <p:nvGrpSpPr>
          <p:cNvPr id="12" name="object 2"/>
          <p:cNvGrpSpPr/>
          <p:nvPr/>
        </p:nvGrpSpPr>
        <p:grpSpPr>
          <a:xfrm>
            <a:off x="0" y="-17181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2"/>
          <p:cNvGrpSpPr/>
          <p:nvPr/>
        </p:nvGrpSpPr>
        <p:grpSpPr>
          <a:xfrm>
            <a:off x="263181" y="6553200"/>
            <a:ext cx="11547819" cy="18737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6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"/>
          <p:cNvSpPr txBox="1">
            <a:spLocks/>
          </p:cNvSpPr>
          <p:nvPr/>
        </p:nvSpPr>
        <p:spPr>
          <a:xfrm>
            <a:off x="152400" y="264363"/>
            <a:ext cx="2067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ITMS</a:t>
            </a:r>
            <a:r>
              <a:rPr lang="en-US" sz="2400" b="0" kern="0" spc="-100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9" y="0"/>
            <a:ext cx="2955671" cy="1084329"/>
          </a:xfrm>
          <a:prstGeom prst="rect">
            <a:avLst/>
          </a:prstGeom>
        </p:spPr>
      </p:pic>
      <p:pic>
        <p:nvPicPr>
          <p:cNvPr id="21" name="Picture 20" descr="Serba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451" y="2898089"/>
            <a:ext cx="376809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E-CHALLAN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challans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are generated</a:t>
            </a:r>
            <a:r>
              <a:rPr sz="1400" spc="2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automatically</a:t>
            </a:r>
            <a:r>
              <a:rPr sz="1400" spc="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by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the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system,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showing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details</a:t>
            </a:r>
            <a:r>
              <a:rPr sz="14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violation.</a:t>
            </a:r>
            <a:endParaRPr sz="1400">
              <a:latin typeface="Calibri"/>
              <a:cs typeface="Calibri"/>
            </a:endParaRPr>
          </a:p>
          <a:p>
            <a:pPr marL="299085" marR="20066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challan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contains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images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 defaulting </a:t>
            </a:r>
            <a:r>
              <a:rPr sz="1400" spc="-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vehicle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as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evidence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offence.</a:t>
            </a:r>
            <a:endParaRPr sz="1400">
              <a:latin typeface="Calibri"/>
              <a:cs typeface="Calibri"/>
            </a:endParaRPr>
          </a:p>
          <a:p>
            <a:pPr marL="299085" marR="24257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challan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generating</a:t>
            </a:r>
            <a:r>
              <a:rPr sz="14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application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automatically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connects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RTO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database,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fetches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details</a:t>
            </a:r>
            <a:r>
              <a:rPr sz="14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vehicle’s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owner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and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populates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all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information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challan.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3" y="1007363"/>
            <a:ext cx="1574292" cy="15529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1644" y="1239011"/>
            <a:ext cx="6551676" cy="45418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59577" y="1271396"/>
            <a:ext cx="13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2"/>
          <p:cNvGrpSpPr/>
          <p:nvPr/>
        </p:nvGrpSpPr>
        <p:grpSpPr>
          <a:xfrm>
            <a:off x="0" y="-44403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8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2"/>
          <p:cNvGrpSpPr/>
          <p:nvPr/>
        </p:nvGrpSpPr>
        <p:grpSpPr>
          <a:xfrm>
            <a:off x="148844" y="6477000"/>
            <a:ext cx="11662156" cy="258707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1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/>
          <p:cNvSpPr txBox="1">
            <a:spLocks/>
          </p:cNvSpPr>
          <p:nvPr/>
        </p:nvSpPr>
        <p:spPr>
          <a:xfrm>
            <a:off x="185186" y="254654"/>
            <a:ext cx="2749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pc="-5" smtClean="0">
                <a:solidFill>
                  <a:schemeClr val="tx1"/>
                </a:solidFill>
              </a:rPr>
              <a:t>E-Challan</a:t>
            </a:r>
            <a:r>
              <a:rPr lang="en-US" sz="2400" b="0" kern="0" spc="-40" smtClean="0">
                <a:solidFill>
                  <a:schemeClr val="tx1"/>
                </a:solidFill>
              </a:rPr>
              <a:t> </a:t>
            </a:r>
            <a:r>
              <a:rPr lang="en-US" sz="2400" b="0" kern="0" spc="-5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729" y="6946"/>
            <a:ext cx="2955671" cy="1067570"/>
          </a:xfrm>
          <a:prstGeom prst="rect">
            <a:avLst/>
          </a:prstGeom>
        </p:spPr>
      </p:pic>
      <p:pic>
        <p:nvPicPr>
          <p:cNvPr id="16" name="Picture 15" descr="Serba"/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9056" y="1376172"/>
            <a:ext cx="3171444" cy="2578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1559376"/>
            <a:ext cx="3342132" cy="23954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4088" y="1376172"/>
            <a:ext cx="3253740" cy="25786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6445" y="4525136"/>
            <a:ext cx="7566025" cy="194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ATLAS(Advanced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Traffic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Light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Assistance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System)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Installed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 300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Traffic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2012.</a:t>
            </a:r>
            <a:endParaRPr sz="1800">
              <a:latin typeface="Calibri"/>
              <a:cs typeface="Calibri"/>
            </a:endParaRPr>
          </a:p>
          <a:p>
            <a:pPr marL="299085" marR="24447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Maintains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175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Traffic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Chennai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City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 of</a:t>
            </a:r>
            <a:r>
              <a:rPr sz="1800" dirty="0">
                <a:latin typeface="Calibri"/>
                <a:cs typeface="Calibri"/>
              </a:rPr>
              <a:t> Annual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Maintenance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Contract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50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Ahmedabad, 218 </a:t>
            </a:r>
            <a:r>
              <a:rPr sz="1800" spc="-30" dirty="0">
                <a:latin typeface="Calibri"/>
                <a:cs typeface="Calibri"/>
              </a:rPr>
              <a:t>Traffic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Maintenance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Across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Ahmedabad.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2916" y="4322064"/>
            <a:ext cx="2363724" cy="1933956"/>
          </a:xfrm>
          <a:prstGeom prst="rect">
            <a:avLst/>
          </a:prstGeom>
        </p:spPr>
      </p:pic>
      <p:grpSp>
        <p:nvGrpSpPr>
          <p:cNvPr id="8" name="object 2"/>
          <p:cNvGrpSpPr/>
          <p:nvPr/>
        </p:nvGrpSpPr>
        <p:grpSpPr>
          <a:xfrm>
            <a:off x="0" y="-13169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9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0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/>
          <p:cNvGrpSpPr/>
          <p:nvPr/>
        </p:nvGrpSpPr>
        <p:grpSpPr>
          <a:xfrm>
            <a:off x="152400" y="6470141"/>
            <a:ext cx="11658600" cy="263321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2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/>
          <p:cNvSpPr txBox="1">
            <a:spLocks/>
          </p:cNvSpPr>
          <p:nvPr/>
        </p:nvSpPr>
        <p:spPr>
          <a:xfrm>
            <a:off x="152400" y="330855"/>
            <a:ext cx="3199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pc="-10" dirty="0" smtClean="0">
                <a:solidFill>
                  <a:schemeClr val="tx1"/>
                </a:solidFill>
              </a:rPr>
              <a:t>Traffic</a:t>
            </a:r>
            <a:r>
              <a:rPr lang="en-US" sz="2400" b="0" kern="0" spc="-20" dirty="0" smtClean="0">
                <a:solidFill>
                  <a:schemeClr val="tx1"/>
                </a:solidFill>
              </a:rPr>
              <a:t> </a:t>
            </a:r>
            <a:r>
              <a:rPr lang="en-US" sz="2400" b="0" kern="0" spc="-5" dirty="0" smtClean="0">
                <a:solidFill>
                  <a:schemeClr val="tx1"/>
                </a:solidFill>
              </a:rPr>
              <a:t>Signal</a:t>
            </a:r>
            <a:r>
              <a:rPr lang="en-US" sz="2400" b="0" kern="0" spc="-20" dirty="0" smtClean="0">
                <a:solidFill>
                  <a:schemeClr val="tx1"/>
                </a:solidFill>
              </a:rPr>
              <a:t> </a:t>
            </a:r>
            <a:r>
              <a:rPr lang="en-US" sz="2400" b="0" kern="0" dirty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29" y="38180"/>
            <a:ext cx="2955671" cy="1036336"/>
          </a:xfrm>
          <a:prstGeom prst="rect">
            <a:avLst/>
          </a:prstGeom>
        </p:spPr>
      </p:pic>
      <p:pic>
        <p:nvPicPr>
          <p:cNvPr id="17" name="Picture 16" descr="Serba"/>
          <p:cNvPicPr>
            <a:picLocks noGrp="1" noChangeAspect="1"/>
          </p:cNvPicPr>
          <p:nvPr isPhoto="1"/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56101" y="1112012"/>
            <a:ext cx="4483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5" dirty="0">
                <a:latin typeface="Calibri Light"/>
                <a:cs typeface="Calibri Light"/>
              </a:rPr>
              <a:t>Smart</a:t>
            </a:r>
            <a:r>
              <a:rPr sz="2000" b="0" spc="-50" dirty="0">
                <a:latin typeface="Calibri Light"/>
                <a:cs typeface="Calibri Light"/>
              </a:rPr>
              <a:t> </a:t>
            </a:r>
            <a:r>
              <a:rPr sz="2000" b="0" spc="-35" dirty="0">
                <a:latin typeface="Calibri Light"/>
                <a:cs typeface="Calibri Light"/>
              </a:rPr>
              <a:t>Tracking</a:t>
            </a:r>
            <a:r>
              <a:rPr sz="2000" b="0" spc="-55" dirty="0">
                <a:latin typeface="Calibri Light"/>
                <a:cs typeface="Calibri Light"/>
              </a:rPr>
              <a:t> </a:t>
            </a:r>
            <a:r>
              <a:rPr sz="2000" b="0" dirty="0">
                <a:latin typeface="Calibri Light"/>
                <a:cs typeface="Calibri Light"/>
              </a:rPr>
              <a:t>&amp;</a:t>
            </a:r>
            <a:r>
              <a:rPr sz="2000" b="0" spc="-10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Intelligent</a:t>
            </a:r>
            <a:r>
              <a:rPr sz="2000" b="0" spc="-55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image</a:t>
            </a:r>
            <a:r>
              <a:rPr sz="2000" b="0" spc="-50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detection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74464" y="1827276"/>
            <a:ext cx="2342515" cy="3886200"/>
            <a:chOff x="4474464" y="1827276"/>
            <a:chExt cx="2342515" cy="3886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4464" y="2855976"/>
              <a:ext cx="2342388" cy="2857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4464" y="1827276"/>
              <a:ext cx="1123188" cy="100888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8909" y="1906533"/>
            <a:ext cx="2942475" cy="43254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6023" y="1827301"/>
            <a:ext cx="2512060" cy="443293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29895" marR="417830" algn="ctr">
              <a:lnSpc>
                <a:spcPct val="100000"/>
              </a:lnSpc>
            </a:pP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000" b="0" spc="-4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spc="-3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000" b="0" spc="-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7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spc="-6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000" b="0" spc="-3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spc="-4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k  </a:t>
            </a:r>
            <a:r>
              <a:rPr sz="2000" b="0" spc="-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000" b="0" spc="-6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2000" b="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2000" b="0" spc="-5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spc="-5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y  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k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0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g 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objects</a:t>
            </a:r>
            <a:endParaRPr sz="2000" dirty="0">
              <a:latin typeface="Calibri Light"/>
              <a:cs typeface="Calibri Light"/>
            </a:endParaRPr>
          </a:p>
        </p:txBody>
      </p:sp>
      <p:grpSp>
        <p:nvGrpSpPr>
          <p:cNvPr id="9" name="object 2"/>
          <p:cNvGrpSpPr/>
          <p:nvPr/>
        </p:nvGrpSpPr>
        <p:grpSpPr>
          <a:xfrm>
            <a:off x="0" y="-3299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0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1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2"/>
          <p:cNvGrpSpPr/>
          <p:nvPr/>
        </p:nvGrpSpPr>
        <p:grpSpPr>
          <a:xfrm>
            <a:off x="228600" y="6477000"/>
            <a:ext cx="11582400" cy="280490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2"/>
          <p:cNvSpPr txBox="1">
            <a:spLocks/>
          </p:cNvSpPr>
          <p:nvPr/>
        </p:nvSpPr>
        <p:spPr>
          <a:xfrm>
            <a:off x="100838" y="280967"/>
            <a:ext cx="4935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Security</a:t>
            </a:r>
            <a:r>
              <a:rPr lang="en-US" sz="2400" b="0" kern="0" spc="-10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and</a:t>
            </a:r>
            <a:r>
              <a:rPr lang="en-US" sz="2400" b="0" kern="0" spc="-5" smtClean="0">
                <a:solidFill>
                  <a:schemeClr val="tx1"/>
                </a:solidFill>
              </a:rPr>
              <a:t> </a:t>
            </a:r>
            <a:r>
              <a:rPr lang="en-US" sz="2400" b="0" kern="0" spc="-10" smtClean="0">
                <a:solidFill>
                  <a:schemeClr val="tx1"/>
                </a:solidFill>
              </a:rPr>
              <a:t>Surveillance</a:t>
            </a:r>
            <a:r>
              <a:rPr lang="en-US" sz="2400" b="0" kern="0" spc="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9" y="48050"/>
            <a:ext cx="2955671" cy="1026466"/>
          </a:xfrm>
          <a:prstGeom prst="rect">
            <a:avLst/>
          </a:prstGeom>
        </p:spPr>
      </p:pic>
      <p:pic>
        <p:nvPicPr>
          <p:cNvPr id="18" name="Picture 17" descr="Serba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15536" y="1112012"/>
            <a:ext cx="4362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5" dirty="0">
                <a:latin typeface="Calibri Light"/>
                <a:cs typeface="Calibri Light"/>
              </a:rPr>
              <a:t>Smart</a:t>
            </a:r>
            <a:r>
              <a:rPr sz="2000" b="0" spc="-45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tracking</a:t>
            </a:r>
            <a:r>
              <a:rPr sz="2000" b="0" spc="-60" dirty="0">
                <a:latin typeface="Calibri Light"/>
                <a:cs typeface="Calibri Light"/>
              </a:rPr>
              <a:t> </a:t>
            </a:r>
            <a:r>
              <a:rPr sz="2000" b="0" dirty="0">
                <a:latin typeface="Calibri Light"/>
                <a:cs typeface="Calibri Light"/>
              </a:rPr>
              <a:t>&amp;</a:t>
            </a:r>
            <a:r>
              <a:rPr sz="2000" b="0" spc="-25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tracing</a:t>
            </a:r>
            <a:r>
              <a:rPr sz="2000" b="0" spc="-50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subjects</a:t>
            </a:r>
            <a:r>
              <a:rPr sz="2000" b="0" spc="-50" dirty="0">
                <a:latin typeface="Calibri Light"/>
                <a:cs typeface="Calibri Light"/>
              </a:rPr>
              <a:t> </a:t>
            </a:r>
            <a:r>
              <a:rPr sz="2000" b="0" dirty="0">
                <a:latin typeface="Calibri Light"/>
                <a:cs typeface="Calibri Light"/>
              </a:rPr>
              <a:t>in</a:t>
            </a:r>
            <a:r>
              <a:rPr sz="2000" b="0" spc="-30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motion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023" y="1827301"/>
            <a:ext cx="2512060" cy="443293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2000" b="0" spc="-14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k</a:t>
            </a:r>
            <a:r>
              <a:rPr sz="20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4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000" b="0" spc="-3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2000" dirty="0">
              <a:latin typeface="Calibri Light"/>
              <a:cs typeface="Calibri Light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objects</a:t>
            </a:r>
            <a:r>
              <a:rPr sz="2000" b="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20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motion</a:t>
            </a:r>
            <a:endParaRPr sz="20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 Light"/>
              <a:cs typeface="Calibri Light"/>
            </a:endParaRPr>
          </a:p>
          <a:p>
            <a:pPr marL="1270" algn="ctr">
              <a:lnSpc>
                <a:spcPct val="100000"/>
              </a:lnSpc>
            </a:pPr>
            <a:r>
              <a:rPr sz="2000" b="0" spc="-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000" b="0" spc="-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0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vi</a:t>
            </a:r>
            <a:r>
              <a:rPr sz="2000" b="0" spc="-3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endParaRPr sz="2000" dirty="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</a:pP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warning</a:t>
            </a:r>
            <a:r>
              <a:rPr sz="2000" b="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b="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alarms</a:t>
            </a:r>
            <a:endParaRPr sz="20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8631" y="1924048"/>
            <a:ext cx="2847220" cy="424777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450079" y="1827276"/>
            <a:ext cx="2787650" cy="2204085"/>
            <a:chOff x="4450079" y="1827276"/>
            <a:chExt cx="2787650" cy="2204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079" y="1827276"/>
              <a:ext cx="842772" cy="1266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6943" y="2735580"/>
              <a:ext cx="1970531" cy="12954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8847" y="4140708"/>
            <a:ext cx="2723904" cy="1333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6603" y="5745479"/>
            <a:ext cx="867155" cy="512063"/>
          </a:xfrm>
          <a:prstGeom prst="rect">
            <a:avLst/>
          </a:prstGeom>
        </p:spPr>
      </p:pic>
      <p:grpSp>
        <p:nvGrpSpPr>
          <p:cNvPr id="11" name="object 2"/>
          <p:cNvGrpSpPr/>
          <p:nvPr/>
        </p:nvGrpSpPr>
        <p:grpSpPr>
          <a:xfrm>
            <a:off x="0" y="-3099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2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"/>
          <p:cNvGrpSpPr/>
          <p:nvPr/>
        </p:nvGrpSpPr>
        <p:grpSpPr>
          <a:xfrm>
            <a:off x="148844" y="6539051"/>
            <a:ext cx="11662156" cy="171550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5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"/>
          <p:cNvSpPr txBox="1">
            <a:spLocks/>
          </p:cNvSpPr>
          <p:nvPr/>
        </p:nvSpPr>
        <p:spPr>
          <a:xfrm>
            <a:off x="148844" y="187274"/>
            <a:ext cx="4935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Security</a:t>
            </a:r>
            <a:r>
              <a:rPr lang="en-US" sz="2400" b="0" kern="0" spc="-10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and</a:t>
            </a:r>
            <a:r>
              <a:rPr lang="en-US" sz="2400" b="0" kern="0" spc="-5" smtClean="0">
                <a:solidFill>
                  <a:schemeClr val="tx1"/>
                </a:solidFill>
              </a:rPr>
              <a:t> </a:t>
            </a:r>
            <a:r>
              <a:rPr lang="en-US" sz="2400" b="0" kern="0" spc="-10" smtClean="0">
                <a:solidFill>
                  <a:schemeClr val="tx1"/>
                </a:solidFill>
              </a:rPr>
              <a:t>Surveillance</a:t>
            </a:r>
            <a:r>
              <a:rPr lang="en-US" sz="2400" b="0" kern="0" spc="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729" y="48250"/>
            <a:ext cx="2955671" cy="1026266"/>
          </a:xfrm>
          <a:prstGeom prst="rect">
            <a:avLst/>
          </a:prstGeom>
        </p:spPr>
      </p:pic>
      <p:pic>
        <p:nvPicPr>
          <p:cNvPr id="23" name="Picture 22" descr="Serba"/>
          <p:cNvPicPr>
            <a:picLocks noGrp="1" noChangeAspect="1"/>
          </p:cNvPicPr>
          <p:nvPr isPhoto="1"/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5038" y="1112012"/>
            <a:ext cx="3204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5" dirty="0">
                <a:latin typeface="Calibri Light"/>
                <a:cs typeface="Calibri Light"/>
              </a:rPr>
              <a:t>Smart</a:t>
            </a:r>
            <a:r>
              <a:rPr sz="2000" b="0" spc="-50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Biometric</a:t>
            </a:r>
            <a:r>
              <a:rPr sz="2000" b="0" spc="-60" dirty="0">
                <a:latin typeface="Calibri Light"/>
                <a:cs typeface="Calibri Light"/>
              </a:rPr>
              <a:t> </a:t>
            </a:r>
            <a:r>
              <a:rPr sz="2000" b="0" spc="-20" dirty="0">
                <a:latin typeface="Calibri Light"/>
                <a:cs typeface="Calibri Light"/>
              </a:rPr>
              <a:t>Face</a:t>
            </a:r>
            <a:r>
              <a:rPr sz="2000" b="0" spc="-70" dirty="0">
                <a:latin typeface="Calibri Light"/>
                <a:cs typeface="Calibri Light"/>
              </a:rPr>
              <a:t> </a:t>
            </a:r>
            <a:r>
              <a:rPr sz="2000" b="0" spc="-15" dirty="0">
                <a:latin typeface="Calibri Light"/>
                <a:cs typeface="Calibri Light"/>
              </a:rPr>
              <a:t>Detection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1827301"/>
            <a:ext cx="2512060" cy="443293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346710" marR="339090" indent="-1905" algn="ctr">
              <a:lnSpc>
                <a:spcPct val="200000"/>
              </a:lnSpc>
            </a:pP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Face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 Detect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30" dirty="0">
                <a:solidFill>
                  <a:srgbClr val="FFFFFF"/>
                </a:solidFill>
                <a:latin typeface="Calibri Light"/>
                <a:cs typeface="Calibri Light"/>
              </a:rPr>
              <a:t>Recognize 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Black/White 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List </a:t>
            </a:r>
            <a:r>
              <a:rPr sz="2000" b="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95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20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ar</a:t>
            </a:r>
            <a:r>
              <a:rPr sz="2000" b="0" spc="-3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s  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Lock/Unlock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9065" y="1883285"/>
            <a:ext cx="2818643" cy="42485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1028" y="5637276"/>
            <a:ext cx="867155" cy="5135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387596" y="1827276"/>
            <a:ext cx="2918460" cy="3540760"/>
            <a:chOff x="4387596" y="1827276"/>
            <a:chExt cx="2918460" cy="35407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7596" y="1827276"/>
              <a:ext cx="2411324" cy="2514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48656" y="2020824"/>
              <a:ext cx="737870" cy="698500"/>
            </a:xfrm>
            <a:custGeom>
              <a:avLst/>
              <a:gdLst/>
              <a:ahLst/>
              <a:cxnLst/>
              <a:rect l="l" t="t" r="r" b="b"/>
              <a:pathLst>
                <a:path w="737870" h="698500">
                  <a:moveTo>
                    <a:pt x="737298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737298" y="697991"/>
                  </a:lnTo>
                  <a:lnTo>
                    <a:pt x="737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9008" y="2816352"/>
              <a:ext cx="1527047" cy="2551176"/>
            </a:xfrm>
            <a:prstGeom prst="rect">
              <a:avLst/>
            </a:prstGeom>
          </p:spPr>
        </p:pic>
      </p:grpSp>
      <p:grpSp>
        <p:nvGrpSpPr>
          <p:cNvPr id="11" name="object 2"/>
          <p:cNvGrpSpPr/>
          <p:nvPr/>
        </p:nvGrpSpPr>
        <p:grpSpPr>
          <a:xfrm>
            <a:off x="-33763" y="-20493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2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"/>
          <p:cNvGrpSpPr/>
          <p:nvPr/>
        </p:nvGrpSpPr>
        <p:grpSpPr>
          <a:xfrm>
            <a:off x="228600" y="6529984"/>
            <a:ext cx="11582400" cy="25620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5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"/>
          <p:cNvSpPr txBox="1">
            <a:spLocks/>
          </p:cNvSpPr>
          <p:nvPr/>
        </p:nvSpPr>
        <p:spPr>
          <a:xfrm>
            <a:off x="313436" y="312583"/>
            <a:ext cx="4935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dirty="0" smtClean="0">
                <a:solidFill>
                  <a:schemeClr val="tx1"/>
                </a:solidFill>
              </a:rPr>
              <a:t>Security</a:t>
            </a:r>
            <a:r>
              <a:rPr lang="en-US" sz="2400" b="0" kern="0" spc="-10" dirty="0" smtClean="0">
                <a:solidFill>
                  <a:schemeClr val="tx1"/>
                </a:solidFill>
              </a:rPr>
              <a:t> </a:t>
            </a:r>
            <a:r>
              <a:rPr lang="en-US" sz="2400" b="0" kern="0" dirty="0" smtClean="0">
                <a:solidFill>
                  <a:schemeClr val="tx1"/>
                </a:solidFill>
              </a:rPr>
              <a:t>and</a:t>
            </a:r>
            <a:r>
              <a:rPr lang="en-US" sz="2400" b="0" kern="0" spc="-5" dirty="0" smtClean="0">
                <a:solidFill>
                  <a:schemeClr val="tx1"/>
                </a:solidFill>
              </a:rPr>
              <a:t> </a:t>
            </a:r>
            <a:r>
              <a:rPr lang="en-US" sz="2400" b="0" kern="0" spc="-10" dirty="0" smtClean="0">
                <a:solidFill>
                  <a:schemeClr val="tx1"/>
                </a:solidFill>
              </a:rPr>
              <a:t>Surveillance</a:t>
            </a:r>
            <a:r>
              <a:rPr lang="en-US" sz="2400" b="0" kern="0" spc="5" dirty="0" smtClean="0">
                <a:solidFill>
                  <a:schemeClr val="tx1"/>
                </a:solidFill>
              </a:rPr>
              <a:t> </a:t>
            </a:r>
            <a:r>
              <a:rPr lang="en-US" sz="2400" b="0" kern="0" dirty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29" y="30856"/>
            <a:ext cx="2955671" cy="1043660"/>
          </a:xfrm>
          <a:prstGeom prst="rect">
            <a:avLst/>
          </a:prstGeom>
        </p:spPr>
      </p:pic>
      <p:pic>
        <p:nvPicPr>
          <p:cNvPr id="20" name="Picture 19" descr="Serba"/>
          <p:cNvPicPr>
            <a:picLocks noGrp="1" noChangeAspect="1"/>
          </p:cNvPicPr>
          <p:nvPr isPhoto="1"/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55414" y="1112012"/>
            <a:ext cx="3282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5" dirty="0">
                <a:latin typeface="Calibri Light"/>
                <a:cs typeface="Calibri Light"/>
              </a:rPr>
              <a:t>Smart</a:t>
            </a:r>
            <a:r>
              <a:rPr sz="2000" b="0" spc="-55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Access</a:t>
            </a:r>
            <a:r>
              <a:rPr sz="2000" b="0" spc="-65" dirty="0">
                <a:latin typeface="Calibri Light"/>
                <a:cs typeface="Calibri Light"/>
              </a:rPr>
              <a:t> </a:t>
            </a:r>
            <a:r>
              <a:rPr sz="2000" b="0" spc="-20" dirty="0">
                <a:latin typeface="Calibri Light"/>
                <a:cs typeface="Calibri Light"/>
              </a:rPr>
              <a:t>Control</a:t>
            </a:r>
            <a:r>
              <a:rPr sz="2000" b="0" spc="-60" dirty="0">
                <a:latin typeface="Calibri Light"/>
                <a:cs typeface="Calibri Light"/>
              </a:rPr>
              <a:t> </a:t>
            </a:r>
            <a:r>
              <a:rPr sz="2000" b="0" dirty="0">
                <a:latin typeface="Calibri Light"/>
                <a:cs typeface="Calibri Light"/>
              </a:rPr>
              <a:t>in</a:t>
            </a:r>
            <a:r>
              <a:rPr sz="2000" b="0" spc="-25" dirty="0">
                <a:latin typeface="Calibri Light"/>
                <a:cs typeface="Calibri Light"/>
              </a:rPr>
              <a:t> </a:t>
            </a:r>
            <a:r>
              <a:rPr sz="2000" b="0" spc="-10" dirty="0">
                <a:latin typeface="Calibri Light"/>
                <a:cs typeface="Calibri Light"/>
              </a:rPr>
              <a:t>Mobility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1827301"/>
            <a:ext cx="2512060" cy="443293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674370" marR="668655" algn="ctr">
              <a:lnSpc>
                <a:spcPct val="100000"/>
              </a:lnSpc>
            </a:pP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Mo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000" b="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D  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barcodes</a:t>
            </a:r>
            <a:endParaRPr sz="2000" dirty="0">
              <a:latin typeface="Calibri Light"/>
              <a:cs typeface="Calibri Light"/>
            </a:endParaRPr>
          </a:p>
          <a:p>
            <a:pPr marL="450215" marR="442595" algn="ctr">
              <a:lnSpc>
                <a:spcPct val="200000"/>
              </a:lnSpc>
            </a:pPr>
            <a:r>
              <a:rPr sz="2000" b="0" spc="-5" dirty="0">
                <a:solidFill>
                  <a:srgbClr val="FFFFFF"/>
                </a:solidFill>
                <a:latin typeface="Calibri Light"/>
                <a:cs typeface="Calibri Light"/>
              </a:rPr>
              <a:t>Bl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ac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k/</a:t>
            </a:r>
            <a:r>
              <a:rPr sz="2000" b="0" spc="-5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2000" b="0" spc="-2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2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000" b="0" spc="-4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0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Li</a:t>
            </a:r>
            <a:r>
              <a:rPr sz="2000" b="0" spc="-4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2000" b="0" dirty="0">
                <a:solidFill>
                  <a:srgbClr val="FFFFFF"/>
                </a:solidFill>
                <a:latin typeface="Calibri Light"/>
                <a:cs typeface="Calibri Light"/>
              </a:rPr>
              <a:t>t  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Lock/Unlock </a:t>
            </a:r>
            <a:r>
              <a:rPr sz="2000" b="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30" dirty="0">
                <a:solidFill>
                  <a:srgbClr val="FFFFFF"/>
                </a:solidFill>
                <a:latin typeface="Calibri Light"/>
                <a:cs typeface="Calibri Light"/>
              </a:rPr>
              <a:t>Record</a:t>
            </a:r>
            <a:r>
              <a:rPr sz="20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5" dirty="0">
                <a:solidFill>
                  <a:srgbClr val="FFFFFF"/>
                </a:solidFill>
                <a:latin typeface="Calibri Light"/>
                <a:cs typeface="Calibri Light"/>
              </a:rPr>
              <a:t>all</a:t>
            </a:r>
            <a:r>
              <a:rPr sz="2000" b="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endParaRPr sz="20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1028" y="5637276"/>
            <a:ext cx="867155" cy="5135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772400" y="1853183"/>
            <a:ext cx="2828925" cy="4267200"/>
            <a:chOff x="7772400" y="1853183"/>
            <a:chExt cx="2828925" cy="4267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1853183"/>
              <a:ext cx="2828544" cy="4267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40011" y="2441409"/>
              <a:ext cx="1361440" cy="1120140"/>
            </a:xfrm>
            <a:custGeom>
              <a:avLst/>
              <a:gdLst/>
              <a:ahLst/>
              <a:cxnLst/>
              <a:rect l="l" t="t" r="r" b="b"/>
              <a:pathLst>
                <a:path w="1361440" h="1120139">
                  <a:moveTo>
                    <a:pt x="1360931" y="0"/>
                  </a:moveTo>
                  <a:lnTo>
                    <a:pt x="0" y="0"/>
                  </a:lnTo>
                  <a:lnTo>
                    <a:pt x="0" y="1119797"/>
                  </a:lnTo>
                  <a:lnTo>
                    <a:pt x="1360931" y="1119797"/>
                  </a:lnTo>
                  <a:lnTo>
                    <a:pt x="1360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9035" y="1807464"/>
            <a:ext cx="2990088" cy="3610355"/>
          </a:xfrm>
          <a:prstGeom prst="rect">
            <a:avLst/>
          </a:prstGeom>
        </p:spPr>
      </p:pic>
      <p:grpSp>
        <p:nvGrpSpPr>
          <p:cNvPr id="10" name="object 2"/>
          <p:cNvGrpSpPr/>
          <p:nvPr/>
        </p:nvGrpSpPr>
        <p:grpSpPr>
          <a:xfrm>
            <a:off x="-37514" y="-12895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1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2"/>
          <p:cNvGrpSpPr/>
          <p:nvPr/>
        </p:nvGrpSpPr>
        <p:grpSpPr>
          <a:xfrm>
            <a:off x="148844" y="6553200"/>
            <a:ext cx="11662156" cy="227372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4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5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"/>
          <p:cNvSpPr txBox="1">
            <a:spLocks/>
          </p:cNvSpPr>
          <p:nvPr/>
        </p:nvSpPr>
        <p:spPr>
          <a:xfrm>
            <a:off x="148844" y="187274"/>
            <a:ext cx="4935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Security</a:t>
            </a:r>
            <a:r>
              <a:rPr lang="en-US" sz="2400" b="0" kern="0" spc="-10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and</a:t>
            </a:r>
            <a:r>
              <a:rPr lang="en-US" sz="2400" b="0" kern="0" spc="-5" smtClean="0">
                <a:solidFill>
                  <a:schemeClr val="tx1"/>
                </a:solidFill>
              </a:rPr>
              <a:t> </a:t>
            </a:r>
            <a:r>
              <a:rPr lang="en-US" sz="2400" b="0" kern="0" spc="-10" smtClean="0">
                <a:solidFill>
                  <a:schemeClr val="tx1"/>
                </a:solidFill>
              </a:rPr>
              <a:t>Surveillance</a:t>
            </a:r>
            <a:r>
              <a:rPr lang="en-US" sz="2400" b="0" kern="0" spc="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29" y="0"/>
            <a:ext cx="2955671" cy="1074516"/>
          </a:xfrm>
          <a:prstGeom prst="rect">
            <a:avLst/>
          </a:prstGeom>
        </p:spPr>
      </p:pic>
      <p:pic>
        <p:nvPicPr>
          <p:cNvPr id="19" name="Picture 18" descr="Serba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5335" y="114300"/>
            <a:ext cx="2702052" cy="9259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795" y="6554723"/>
            <a:ext cx="11482070" cy="155575"/>
          </a:xfrm>
          <a:custGeom>
            <a:avLst/>
            <a:gdLst/>
            <a:ahLst/>
            <a:cxnLst/>
            <a:rect l="l" t="t" r="r" b="b"/>
            <a:pathLst>
              <a:path w="11482070" h="155575">
                <a:moveTo>
                  <a:pt x="11481816" y="0"/>
                </a:moveTo>
                <a:lnTo>
                  <a:pt x="0" y="0"/>
                </a:lnTo>
                <a:lnTo>
                  <a:pt x="0" y="155447"/>
                </a:lnTo>
                <a:lnTo>
                  <a:pt x="11481816" y="155447"/>
                </a:lnTo>
                <a:lnTo>
                  <a:pt x="114818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1356817"/>
            <a:ext cx="10402823" cy="4637532"/>
          </a:xfrm>
          <a:prstGeom prst="rect">
            <a:avLst/>
          </a:prstGeom>
        </p:spPr>
      </p:pic>
      <p:grpSp>
        <p:nvGrpSpPr>
          <p:cNvPr id="9" name="object 2"/>
          <p:cNvGrpSpPr/>
          <p:nvPr/>
        </p:nvGrpSpPr>
        <p:grpSpPr>
          <a:xfrm>
            <a:off x="4689" y="-1172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0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1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2"/>
          <p:cNvGrpSpPr/>
          <p:nvPr/>
        </p:nvGrpSpPr>
        <p:grpSpPr>
          <a:xfrm>
            <a:off x="272795" y="6554723"/>
            <a:ext cx="11594592" cy="212576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7"/>
          <p:cNvSpPr txBox="1">
            <a:spLocks/>
          </p:cNvSpPr>
          <p:nvPr/>
        </p:nvSpPr>
        <p:spPr>
          <a:xfrm>
            <a:off x="148844" y="187274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pc="-20" smtClean="0">
                <a:solidFill>
                  <a:schemeClr val="tx1"/>
                </a:solidFill>
              </a:rPr>
              <a:t>Technology</a:t>
            </a:r>
            <a:r>
              <a:rPr lang="en-US" sz="2400" b="0" kern="0" spc="-95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Expertise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729" y="45484"/>
            <a:ext cx="2955671" cy="1029032"/>
          </a:xfrm>
          <a:prstGeom prst="rect">
            <a:avLst/>
          </a:prstGeom>
        </p:spPr>
      </p:pic>
      <p:pic>
        <p:nvPicPr>
          <p:cNvPr id="18" name="Picture 17" descr="Serba"/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5335" y="114300"/>
            <a:ext cx="2702052" cy="9259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795" y="6554723"/>
            <a:ext cx="11482070" cy="155575"/>
          </a:xfrm>
          <a:custGeom>
            <a:avLst/>
            <a:gdLst/>
            <a:ahLst/>
            <a:cxnLst/>
            <a:rect l="l" t="t" r="r" b="b"/>
            <a:pathLst>
              <a:path w="11482070" h="155575">
                <a:moveTo>
                  <a:pt x="11481816" y="0"/>
                </a:moveTo>
                <a:lnTo>
                  <a:pt x="0" y="0"/>
                </a:lnTo>
                <a:lnTo>
                  <a:pt x="0" y="155447"/>
                </a:lnTo>
                <a:lnTo>
                  <a:pt x="11481816" y="155447"/>
                </a:lnTo>
                <a:lnTo>
                  <a:pt x="114818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2992" y="3357062"/>
            <a:ext cx="867056" cy="2070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77903" y="5544478"/>
            <a:ext cx="879309" cy="2267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75955" y="1921086"/>
            <a:ext cx="448764" cy="4433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25267" y="1274096"/>
            <a:ext cx="419100" cy="41754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60058" y="1374647"/>
            <a:ext cx="720675" cy="3556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11578" y="2404147"/>
            <a:ext cx="564356" cy="31154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46302" y="2784348"/>
            <a:ext cx="1131543" cy="3124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13176" y="2596895"/>
            <a:ext cx="1247115" cy="3368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46676" y="2621279"/>
            <a:ext cx="600455" cy="2407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46273" y="2606123"/>
            <a:ext cx="332110" cy="3229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14059" y="2581655"/>
            <a:ext cx="1095756" cy="35052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95344" y="3295050"/>
            <a:ext cx="851915" cy="2406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56861" y="3298190"/>
            <a:ext cx="593474" cy="2205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17975" y="3268260"/>
            <a:ext cx="1017976" cy="3184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74766" y="3642359"/>
            <a:ext cx="673557" cy="4524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47480" y="3924398"/>
            <a:ext cx="414398" cy="41590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505200" y="3861865"/>
            <a:ext cx="861043" cy="27264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53711" y="3829811"/>
            <a:ext cx="1018032" cy="28400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79947" y="3826764"/>
            <a:ext cx="832103" cy="30327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90572" y="4623862"/>
            <a:ext cx="888491" cy="28951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81543" y="4510604"/>
            <a:ext cx="952500" cy="17242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952662" y="4246074"/>
            <a:ext cx="816176" cy="26780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56303" y="5522976"/>
            <a:ext cx="963168" cy="25553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579876" y="6004559"/>
            <a:ext cx="917448" cy="2286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40880" y="2621279"/>
            <a:ext cx="1207462" cy="32613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23359" y="1249680"/>
            <a:ext cx="1161234" cy="23009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10278" y="1409866"/>
            <a:ext cx="688730" cy="23599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745038" y="1845564"/>
            <a:ext cx="585110" cy="36419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011102" y="1791065"/>
            <a:ext cx="503675" cy="52778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684798" y="1909679"/>
            <a:ext cx="1176476" cy="35941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63687" y="1837423"/>
            <a:ext cx="592358" cy="42318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909179" y="3379814"/>
            <a:ext cx="808828" cy="19295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58861" y="3285619"/>
            <a:ext cx="811853" cy="25348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251447" y="1261872"/>
            <a:ext cx="1127759" cy="28498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543528" y="1370685"/>
            <a:ext cx="845151" cy="20970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505546" y="1242113"/>
            <a:ext cx="598795" cy="25440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202090" y="1400694"/>
            <a:ext cx="338090" cy="2924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111056" y="4462436"/>
            <a:ext cx="552994" cy="32292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677025" y="4893564"/>
            <a:ext cx="1129272" cy="23469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248521" y="5539271"/>
            <a:ext cx="821058" cy="23211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314773" y="5541502"/>
            <a:ext cx="908474" cy="25274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956002" y="5921214"/>
            <a:ext cx="281133" cy="3663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364001" y="6048798"/>
            <a:ext cx="1214560" cy="15227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320796" y="4442459"/>
            <a:ext cx="927750" cy="32003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01692" y="4516574"/>
            <a:ext cx="1371219" cy="16864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892703" y="4521093"/>
            <a:ext cx="993793" cy="19782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328415" y="4989576"/>
            <a:ext cx="1188719" cy="2875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796344" y="5098449"/>
            <a:ext cx="1117878" cy="14050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022847" y="5085588"/>
            <a:ext cx="1146048" cy="21335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277166" y="5064280"/>
            <a:ext cx="1225195" cy="22081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172455" y="5503164"/>
            <a:ext cx="1043939" cy="26517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348916" y="5485329"/>
            <a:ext cx="521343" cy="27852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159251" y="1969007"/>
            <a:ext cx="1132331" cy="34442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54138" y="3854450"/>
            <a:ext cx="1189697" cy="22047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884978" y="6028204"/>
            <a:ext cx="793085" cy="15369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709159" y="5957315"/>
            <a:ext cx="952500" cy="286512"/>
          </a:xfrm>
          <a:prstGeom prst="rect">
            <a:avLst/>
          </a:prstGeom>
        </p:spPr>
      </p:pic>
      <p:grpSp>
        <p:nvGrpSpPr>
          <p:cNvPr id="64" name="object 2"/>
          <p:cNvGrpSpPr/>
          <p:nvPr/>
        </p:nvGrpSpPr>
        <p:grpSpPr>
          <a:xfrm>
            <a:off x="-32650" y="-14159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65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6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2"/>
          <p:cNvGrpSpPr/>
          <p:nvPr/>
        </p:nvGrpSpPr>
        <p:grpSpPr>
          <a:xfrm>
            <a:off x="225317" y="6532047"/>
            <a:ext cx="11642070" cy="319672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68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6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"/>
          <p:cNvSpPr txBox="1">
            <a:spLocks/>
          </p:cNvSpPr>
          <p:nvPr/>
        </p:nvSpPr>
        <p:spPr>
          <a:xfrm>
            <a:off x="148844" y="187274"/>
            <a:ext cx="5240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mtClean="0">
                <a:solidFill>
                  <a:schemeClr val="tx1"/>
                </a:solidFill>
              </a:rPr>
              <a:t>Smartcity –</a:t>
            </a:r>
            <a:r>
              <a:rPr lang="en-US" sz="2400" b="0" kern="0" spc="-20" smtClean="0">
                <a:solidFill>
                  <a:schemeClr val="tx1"/>
                </a:solidFill>
              </a:rPr>
              <a:t> </a:t>
            </a:r>
            <a:r>
              <a:rPr lang="en-US" sz="2400" b="0" kern="0" smtClean="0">
                <a:solidFill>
                  <a:schemeClr val="tx1"/>
                </a:solidFill>
              </a:rPr>
              <a:t>OEM/Ecosystem</a:t>
            </a:r>
            <a:r>
              <a:rPr lang="en-US" sz="2400" b="0" kern="0" spc="-50" smtClean="0">
                <a:solidFill>
                  <a:schemeClr val="tx1"/>
                </a:solidFill>
              </a:rPr>
              <a:t> </a:t>
            </a:r>
            <a:r>
              <a:rPr lang="en-US" sz="2400" b="0" kern="0" spc="-5" smtClean="0">
                <a:solidFill>
                  <a:schemeClr val="tx1"/>
                </a:solidFill>
              </a:rPr>
              <a:t>Partners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9007729" y="92807"/>
            <a:ext cx="2955671" cy="981709"/>
          </a:xfrm>
          <a:prstGeom prst="rect">
            <a:avLst/>
          </a:prstGeom>
        </p:spPr>
      </p:pic>
      <p:pic>
        <p:nvPicPr>
          <p:cNvPr id="74" name="Picture 73" descr="Serba"/>
          <p:cNvPicPr>
            <a:picLocks noGrp="1" noChangeAspect="1"/>
          </p:cNvPicPr>
          <p:nvPr isPhoto="1"/>
        </p:nvPicPr>
        <p:blipFill>
          <a:blip r:embed="rId6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2262" y="1234897"/>
            <a:ext cx="113830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spc="-25" dirty="0">
                <a:solidFill>
                  <a:srgbClr val="585858"/>
                </a:solidFill>
                <a:latin typeface="Calibri Light"/>
                <a:cs typeface="Calibri Light"/>
              </a:rPr>
              <a:t>At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AND,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35" dirty="0">
                <a:solidFill>
                  <a:srgbClr val="585858"/>
                </a:solidFill>
                <a:latin typeface="Calibri Light"/>
                <a:cs typeface="Calibri Light"/>
              </a:rPr>
              <a:t>We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see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future.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40" dirty="0">
                <a:solidFill>
                  <a:srgbClr val="585858"/>
                </a:solidFill>
                <a:latin typeface="Calibri Light"/>
                <a:cs typeface="Calibri Light"/>
              </a:rPr>
              <a:t>We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see</a:t>
            </a:r>
            <a:r>
              <a:rPr sz="1600" b="0" spc="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the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potential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for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business</a:t>
            </a:r>
            <a:r>
              <a:rPr sz="1600" b="0" spc="6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leaders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guide</a:t>
            </a:r>
            <a:r>
              <a:rPr sz="1600" b="0" spc="3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this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evolution</a:t>
            </a:r>
            <a:r>
              <a:rPr sz="1600" b="0" spc="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by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changing</a:t>
            </a:r>
            <a:r>
              <a:rPr sz="1600" b="0" spc="3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their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organizations,</a:t>
            </a:r>
            <a:r>
              <a:rPr sz="1600" b="0" spc="9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industries,</a:t>
            </a:r>
            <a:r>
              <a:rPr sz="1600" b="0" spc="6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endParaRPr sz="16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society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at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large.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Our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company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Values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our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Code</a:t>
            </a:r>
            <a:r>
              <a:rPr sz="1600" b="0" spc="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Conduct</a:t>
            </a:r>
            <a:r>
              <a:rPr sz="1600" b="0" spc="4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the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basis</a:t>
            </a:r>
            <a:r>
              <a:rPr sz="1600" b="0" spc="3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for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how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we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do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business.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5748" y="4467225"/>
            <a:ext cx="8058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INTEGRITY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8445" y="4893945"/>
            <a:ext cx="186055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al,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establish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foremost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standards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 honesty and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fairness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all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our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actions.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9373" y="4453509"/>
            <a:ext cx="9315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LEADERSHIP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6928" y="4880609"/>
            <a:ext cx="195389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Strong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leadership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focus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with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intent, efforts to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lead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example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and set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standards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each segment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we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operate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6211" y="4477258"/>
            <a:ext cx="920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EXCELLENCE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0911" y="4904359"/>
            <a:ext cx="190881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Work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together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improve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to become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best,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maintain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expand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tradition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“Excellence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through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Quality”.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07471" y="4481829"/>
            <a:ext cx="8693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CREATIVITY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60940" y="4908930"/>
            <a:ext cx="17627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Work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for breakthrough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Innovations and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explore </a:t>
            </a:r>
            <a:r>
              <a:rPr sz="1400" spc="-3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possibilities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future.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3789" y="2635087"/>
            <a:ext cx="1578772" cy="158020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3572" y="4477258"/>
            <a:ext cx="15392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CUSTOMER</a:t>
            </a:r>
            <a:r>
              <a:rPr sz="1400" b="1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DELIGHT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652" y="4904359"/>
            <a:ext cx="178625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ip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customers requirements </a:t>
            </a:r>
            <a:r>
              <a:rPr sz="1400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and provide services,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surpassing their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expectations.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9435" y="2627417"/>
            <a:ext cx="1584785" cy="15833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7800" y="2584704"/>
            <a:ext cx="1680972" cy="167944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9841" y="2635041"/>
            <a:ext cx="1578772" cy="15787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070" y="2584704"/>
            <a:ext cx="1122174" cy="1679448"/>
          </a:xfrm>
          <a:prstGeom prst="rect">
            <a:avLst/>
          </a:prstGeom>
        </p:spPr>
      </p:pic>
      <p:grpSp>
        <p:nvGrpSpPr>
          <p:cNvPr id="19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0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1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"/>
          <p:cNvSpPr txBox="1">
            <a:spLocks/>
          </p:cNvSpPr>
          <p:nvPr/>
        </p:nvSpPr>
        <p:spPr>
          <a:xfrm>
            <a:off x="43406" y="56310"/>
            <a:ext cx="198940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dirty="0" smtClean="0"/>
              <a:t>Our</a:t>
            </a:r>
            <a:r>
              <a:rPr lang="en-US" sz="2400" kern="0" spc="-80" dirty="0" smtClean="0"/>
              <a:t> </a:t>
            </a:r>
            <a:r>
              <a:rPr lang="en-US" sz="2400" kern="0" spc="-20" dirty="0" smtClean="0"/>
              <a:t>Culture</a:t>
            </a:r>
            <a:endParaRPr lang="en-US" sz="2400" kern="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952" y="2252"/>
            <a:ext cx="3057448" cy="1121667"/>
          </a:xfrm>
          <a:prstGeom prst="rect">
            <a:avLst/>
          </a:prstGeom>
        </p:spPr>
      </p:pic>
      <p:pic>
        <p:nvPicPr>
          <p:cNvPr id="25" name="Picture 24" descr="Serba"/>
          <p:cNvPicPr>
            <a:picLocks noGrp="1" noChangeAspect="1"/>
          </p:cNvPicPr>
          <p:nvPr isPhoto="1"/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object 2"/>
          <p:cNvGrpSpPr/>
          <p:nvPr/>
        </p:nvGrpSpPr>
        <p:grpSpPr>
          <a:xfrm>
            <a:off x="236980" y="6454187"/>
            <a:ext cx="11586719" cy="336600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7" name="object 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8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5335" y="114300"/>
            <a:ext cx="2702052" cy="9259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795" y="6554723"/>
            <a:ext cx="11482070" cy="155575"/>
          </a:xfrm>
          <a:custGeom>
            <a:avLst/>
            <a:gdLst/>
            <a:ahLst/>
            <a:cxnLst/>
            <a:rect l="l" t="t" r="r" b="b"/>
            <a:pathLst>
              <a:path w="11482070" h="155575">
                <a:moveTo>
                  <a:pt x="11481816" y="0"/>
                </a:moveTo>
                <a:lnTo>
                  <a:pt x="0" y="0"/>
                </a:lnTo>
                <a:lnTo>
                  <a:pt x="0" y="155447"/>
                </a:lnTo>
                <a:lnTo>
                  <a:pt x="11481816" y="155447"/>
                </a:lnTo>
                <a:lnTo>
                  <a:pt x="114818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548" y="2375916"/>
            <a:ext cx="2878836" cy="5209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4043" y="4162044"/>
            <a:ext cx="1598208" cy="16962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1208" y="1799844"/>
            <a:ext cx="1696212" cy="15742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87840" y="4484728"/>
            <a:ext cx="2037588" cy="97153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01244" y="4246644"/>
            <a:ext cx="1378386" cy="15439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2399" y="1726692"/>
            <a:ext cx="1402813" cy="16916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68083" y="1708404"/>
            <a:ext cx="1716024" cy="175869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272" y="4133088"/>
            <a:ext cx="1696212" cy="1584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69117" y="4133088"/>
            <a:ext cx="1502086" cy="1584960"/>
          </a:xfrm>
          <a:prstGeom prst="rect">
            <a:avLst/>
          </a:prstGeom>
        </p:spPr>
      </p:pic>
      <p:grpSp>
        <p:nvGrpSpPr>
          <p:cNvPr id="17" name="object 2"/>
          <p:cNvGrpSpPr/>
          <p:nvPr/>
        </p:nvGrpSpPr>
        <p:grpSpPr>
          <a:xfrm>
            <a:off x="3517" y="-11637"/>
            <a:ext cx="8842717" cy="954885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8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9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"/>
          <p:cNvGrpSpPr/>
          <p:nvPr/>
        </p:nvGrpSpPr>
        <p:grpSpPr>
          <a:xfrm>
            <a:off x="272795" y="6506483"/>
            <a:ext cx="11482070" cy="239006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1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7"/>
          <p:cNvSpPr txBox="1">
            <a:spLocks/>
          </p:cNvSpPr>
          <p:nvPr/>
        </p:nvSpPr>
        <p:spPr>
          <a:xfrm>
            <a:off x="272795" y="202839"/>
            <a:ext cx="1016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spc="-5" dirty="0" smtClean="0">
                <a:solidFill>
                  <a:schemeClr val="tx1"/>
                </a:solidFill>
              </a:rPr>
              <a:t>Clients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7729" y="39712"/>
            <a:ext cx="2955671" cy="1034804"/>
          </a:xfrm>
          <a:prstGeom prst="rect">
            <a:avLst/>
          </a:prstGeom>
        </p:spPr>
      </p:pic>
      <p:pic>
        <p:nvPicPr>
          <p:cNvPr id="28" name="Picture 27" descr="Serba"/>
          <p:cNvPicPr>
            <a:picLocks noGrp="1" noChangeAspect="1"/>
          </p:cNvPicPr>
          <p:nvPr isPhoto="1"/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6" y="120662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1123919"/>
            <a:ext cx="5013960" cy="4878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A3838"/>
                </a:solidFill>
                <a:latin typeface="Calibri"/>
                <a:cs typeface="Calibri"/>
              </a:rPr>
              <a:t>Solutions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Enterprise</a:t>
            </a:r>
            <a:r>
              <a:rPr sz="1800" b="1" spc="-4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Solutions</a:t>
            </a:r>
            <a:endParaRPr sz="1800" dirty="0">
              <a:latin typeface="Calibri"/>
              <a:cs typeface="Calibri"/>
            </a:endParaRPr>
          </a:p>
          <a:p>
            <a:pPr marL="12700" marR="8255" algn="just">
              <a:lnSpc>
                <a:spcPct val="100000"/>
              </a:lnSpc>
              <a:spcBef>
                <a:spcPts val="865"/>
              </a:spcBef>
            </a:pP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Provide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best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solution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integrate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real-time,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enterprise,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communication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services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for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businesses which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are</a:t>
            </a:r>
            <a:r>
              <a:rPr sz="1600" b="0" spc="34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used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for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efficient</a:t>
            </a:r>
            <a:r>
              <a:rPr sz="1600" b="0" spc="-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production</a:t>
            </a:r>
            <a:r>
              <a:rPr sz="1600" b="0" spc="4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operations.</a:t>
            </a:r>
            <a:endParaRPr sz="16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Calibri Light"/>
              <a:cs typeface="Calibri Light"/>
            </a:endParaRPr>
          </a:p>
          <a:p>
            <a:pPr marL="15875" algn="just">
              <a:lnSpc>
                <a:spcPct val="100000"/>
              </a:lnSpc>
            </a:pP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Center</a:t>
            </a:r>
            <a:r>
              <a:rPr sz="1800" b="1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A3838"/>
                </a:solidFill>
                <a:latin typeface="Calibri"/>
                <a:cs typeface="Calibri"/>
              </a:rPr>
              <a:t>&amp;</a:t>
            </a: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Disaster</a:t>
            </a:r>
            <a:r>
              <a:rPr sz="1800" b="1" spc="-35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A3838"/>
                </a:solidFill>
                <a:latin typeface="Calibri"/>
                <a:cs typeface="Calibri"/>
              </a:rPr>
              <a:t>Recovery</a:t>
            </a:r>
            <a:r>
              <a:rPr sz="1800" b="1" spc="-20" dirty="0">
                <a:solidFill>
                  <a:srgbClr val="3A383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A3838"/>
                </a:solidFill>
                <a:latin typeface="Calibri"/>
                <a:cs typeface="Calibri"/>
              </a:rPr>
              <a:t>Solutions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Calibri"/>
              <a:cs typeface="Calibri"/>
            </a:endParaRPr>
          </a:p>
          <a:p>
            <a:pPr marL="15875" marR="5080" algn="just">
              <a:lnSpc>
                <a:spcPct val="100000"/>
              </a:lnSpc>
            </a:pP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Every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new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data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center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deployment is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unique and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we </a:t>
            </a:r>
            <a:r>
              <a:rPr sz="1600" b="0" spc="-25" dirty="0">
                <a:solidFill>
                  <a:srgbClr val="585858"/>
                </a:solidFill>
                <a:latin typeface="Calibri Light"/>
                <a:cs typeface="Calibri Light"/>
              </a:rPr>
              <a:t>take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collaborative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approach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design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process.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With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our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certified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design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experts,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knowledge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of</a:t>
            </a:r>
            <a:r>
              <a:rPr sz="1600" b="0" spc="35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industry</a:t>
            </a:r>
            <a:r>
              <a:rPr sz="1600" b="0" spc="35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best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practices whether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greenfield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build or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colocation we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will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work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together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with all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stakeholders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in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order 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unleash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full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potential of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your new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space. Ensure that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your organization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can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still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accomplish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its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mission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and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would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not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lose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the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capability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process,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retrieve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and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protect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information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maintained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in the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event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 an interruption or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disaster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leading </a:t>
            </a:r>
            <a:r>
              <a:rPr sz="1600" b="0" spc="-35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 temporary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or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permanent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loss</a:t>
            </a:r>
            <a:r>
              <a:rPr sz="1600" b="0" spc="2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of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computer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facilities.</a:t>
            </a:r>
            <a:endParaRPr sz="16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5943600" y="1752600"/>
            <a:ext cx="4459605" cy="41662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/>
              <a:t>Unified</a:t>
            </a:r>
            <a:r>
              <a:rPr spc="-50" dirty="0"/>
              <a:t> </a:t>
            </a:r>
            <a:r>
              <a:rPr spc="-5" dirty="0"/>
              <a:t>Solutions</a:t>
            </a:r>
          </a:p>
          <a:p>
            <a:pPr marL="12700" marR="5080" algn="just">
              <a:lnSpc>
                <a:spcPct val="100000"/>
              </a:lnSpc>
              <a:spcBef>
                <a:spcPts val="770"/>
              </a:spcBef>
            </a:pP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Provide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combination of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secured communications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and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collaboration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tools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into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simple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interface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for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 improved</a:t>
            </a:r>
            <a:r>
              <a:rPr sz="1600" b="0" spc="2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customer</a:t>
            </a:r>
            <a:r>
              <a:rPr sz="1600" b="0" spc="3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satisfaction</a:t>
            </a:r>
            <a:r>
              <a:rPr sz="1600" b="0" spc="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and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user</a:t>
            </a:r>
            <a:r>
              <a:rPr sz="1600" b="0" spc="3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experience</a:t>
            </a:r>
            <a:endParaRPr sz="16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pc="-5" dirty="0"/>
              <a:t>Smartcity</a:t>
            </a:r>
            <a:r>
              <a:rPr spc="-30" dirty="0"/>
              <a:t> </a:t>
            </a:r>
            <a:r>
              <a:rPr spc="-15" dirty="0"/>
              <a:t>IOT-</a:t>
            </a:r>
            <a:r>
              <a:rPr spc="-20" dirty="0"/>
              <a:t> </a:t>
            </a:r>
            <a:r>
              <a:rPr spc="-5" dirty="0"/>
              <a:t>Solutions</a:t>
            </a:r>
          </a:p>
          <a:p>
            <a:pPr marL="12700" marR="7620" algn="just">
              <a:lnSpc>
                <a:spcPct val="100000"/>
              </a:lnSpc>
              <a:spcBef>
                <a:spcPts val="1075"/>
              </a:spcBef>
            </a:pP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IoT-as-a-service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enabling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organizations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transform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business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needs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into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competitive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differentiators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20" dirty="0">
                <a:solidFill>
                  <a:srgbClr val="585858"/>
                </a:solidFill>
                <a:latin typeface="Calibri Light"/>
                <a:cs typeface="Calibri Light"/>
              </a:rPr>
              <a:t>by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delivering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innovative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IoT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solutions</a:t>
            </a:r>
            <a:r>
              <a:rPr sz="1600" b="0" spc="6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for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Smart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Cities</a:t>
            </a:r>
            <a:endParaRPr sz="16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Virtualization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5" dirty="0"/>
              <a:t>Application</a:t>
            </a:r>
            <a:r>
              <a:rPr spc="-10" dirty="0"/>
              <a:t> Delivery</a:t>
            </a:r>
          </a:p>
          <a:p>
            <a:pPr marL="12700" marR="7620" algn="just">
              <a:lnSpc>
                <a:spcPct val="100000"/>
              </a:lnSpc>
              <a:spcBef>
                <a:spcPts val="1520"/>
              </a:spcBef>
            </a:pP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Extensive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expertise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in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storing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 applications</a:t>
            </a:r>
            <a:r>
              <a:rPr sz="1600" b="0" spc="35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on</a:t>
            </a:r>
            <a:r>
              <a:rPr sz="1600" b="0" spc="35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hosting service or in a </a:t>
            </a:r>
            <a:r>
              <a:rPr sz="1600" b="0" spc="-15" dirty="0">
                <a:solidFill>
                  <a:srgbClr val="585858"/>
                </a:solidFill>
                <a:latin typeface="Calibri Light"/>
                <a:cs typeface="Calibri Light"/>
              </a:rPr>
              <a:t>data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center and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then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distribute 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them</a:t>
            </a:r>
            <a:r>
              <a:rPr sz="1600" b="0" spc="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to </a:t>
            </a:r>
            <a:r>
              <a:rPr sz="1600" b="0" spc="-5" dirty="0">
                <a:solidFill>
                  <a:srgbClr val="585858"/>
                </a:solidFill>
                <a:latin typeface="Calibri Light"/>
                <a:cs typeface="Calibri Light"/>
              </a:rPr>
              <a:t>a</a:t>
            </a:r>
            <a:r>
              <a:rPr sz="1600" b="0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user’s</a:t>
            </a:r>
            <a:r>
              <a:rPr sz="1600" b="0" spc="15" dirty="0">
                <a:solidFill>
                  <a:srgbClr val="585858"/>
                </a:solidFill>
                <a:latin typeface="Calibri Light"/>
                <a:cs typeface="Calibri Light"/>
              </a:rPr>
              <a:t> </a:t>
            </a:r>
            <a:r>
              <a:rPr sz="1600" b="0" spc="-10" dirty="0">
                <a:solidFill>
                  <a:srgbClr val="585858"/>
                </a:solidFill>
                <a:latin typeface="Calibri Light"/>
                <a:cs typeface="Calibri Light"/>
              </a:rPr>
              <a:t>desktop</a:t>
            </a:r>
            <a:endParaRPr sz="1600" dirty="0">
              <a:latin typeface="Calibri Light"/>
              <a:cs typeface="Calibri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952" y="2252"/>
            <a:ext cx="3057448" cy="1121667"/>
          </a:xfrm>
          <a:prstGeom prst="rect">
            <a:avLst/>
          </a:prstGeom>
        </p:spPr>
      </p:pic>
      <p:grpSp>
        <p:nvGrpSpPr>
          <p:cNvPr id="6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7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8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2"/>
          <p:cNvSpPr txBox="1">
            <a:spLocks/>
          </p:cNvSpPr>
          <p:nvPr/>
        </p:nvSpPr>
        <p:spPr>
          <a:xfrm>
            <a:off x="35168" y="-1496"/>
            <a:ext cx="23270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dirty="0" smtClean="0"/>
              <a:t>Our</a:t>
            </a:r>
            <a:r>
              <a:rPr lang="en-US" sz="2400" kern="0" spc="-85" dirty="0" smtClean="0"/>
              <a:t> </a:t>
            </a:r>
            <a:r>
              <a:rPr lang="en-US" sz="2400" kern="0" dirty="0" smtClean="0"/>
              <a:t>Expertise</a:t>
            </a:r>
            <a:endParaRPr lang="en-US" sz="2400" kern="0" dirty="0"/>
          </a:p>
        </p:txBody>
      </p:sp>
      <p:grpSp>
        <p:nvGrpSpPr>
          <p:cNvPr id="11" name="object 2"/>
          <p:cNvGrpSpPr/>
          <p:nvPr/>
        </p:nvGrpSpPr>
        <p:grpSpPr>
          <a:xfrm>
            <a:off x="175972" y="6400800"/>
            <a:ext cx="11635028" cy="302833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2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 descr="Serba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844" y="187274"/>
            <a:ext cx="3510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Rockwell"/>
                <a:cs typeface="Rockwell"/>
              </a:rPr>
              <a:t>Smartcity</a:t>
            </a:r>
            <a:r>
              <a:rPr sz="2400" b="0" spc="-10" dirty="0">
                <a:latin typeface="Rockwell"/>
                <a:cs typeface="Rockwell"/>
              </a:rPr>
              <a:t> </a:t>
            </a:r>
            <a:r>
              <a:rPr sz="2400" b="0" dirty="0">
                <a:latin typeface="Rockwell"/>
                <a:cs typeface="Rockwell"/>
              </a:rPr>
              <a:t>–</a:t>
            </a:r>
            <a:r>
              <a:rPr sz="2400" b="0" spc="-25" dirty="0">
                <a:latin typeface="Rockwell"/>
                <a:cs typeface="Rockwell"/>
              </a:rPr>
              <a:t> </a:t>
            </a:r>
            <a:r>
              <a:rPr sz="2400" b="0" dirty="0">
                <a:latin typeface="Rockwell"/>
                <a:cs typeface="Rockwell"/>
              </a:rPr>
              <a:t>IOT</a:t>
            </a:r>
            <a:r>
              <a:rPr sz="2400" b="0" spc="-45" dirty="0">
                <a:latin typeface="Rockwell"/>
                <a:cs typeface="Rockwell"/>
              </a:rPr>
              <a:t> </a:t>
            </a:r>
            <a:r>
              <a:rPr sz="2400" b="0" dirty="0">
                <a:latin typeface="Rockwell"/>
                <a:cs typeface="Rockwell"/>
              </a:rPr>
              <a:t>Solutions</a:t>
            </a:r>
            <a:endParaRPr sz="2400">
              <a:latin typeface="Rockwell"/>
              <a:cs typeface="Rockwel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36698" y="1042162"/>
            <a:ext cx="782650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b="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spc="-5" dirty="0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sz="2000" b="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spc="-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b="0" spc="-10" dirty="0">
                <a:latin typeface="Arial" panose="020B0604020202020204" pitchFamily="34" charset="0"/>
                <a:cs typeface="Arial" panose="020B0604020202020204" pitchFamily="34" charset="0"/>
              </a:rPr>
              <a:t> many </a:t>
            </a:r>
            <a:r>
              <a:rPr sz="2000" b="0" spc="-25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r>
              <a:rPr sz="2000" b="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spc="-10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r>
              <a:rPr sz="2000" b="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spc="-5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2000" b="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b="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spc="-20" dirty="0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sz="2000" b="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0" spc="-20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4150" y="4216400"/>
          <a:ext cx="1282700" cy="1970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700"/>
              </a:tblGrid>
              <a:tr h="1051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19050">
                      <a:solidFill>
                        <a:srgbClr val="A7BC5D"/>
                      </a:solidFill>
                      <a:prstDash val="solid"/>
                    </a:lnT>
                    <a:lnB w="9525">
                      <a:solidFill>
                        <a:srgbClr val="4990CF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9525">
                      <a:solidFill>
                        <a:srgbClr val="4990CF"/>
                      </a:solidFill>
                      <a:prstDash val="solid"/>
                    </a:lnT>
                    <a:lnB w="19050">
                      <a:solidFill>
                        <a:srgbClr val="A7BC5D"/>
                      </a:solidFill>
                      <a:prstDash val="solid"/>
                    </a:lnB>
                    <a:solidFill>
                      <a:srgbClr val="568EC1"/>
                    </a:solidFill>
                  </a:tcPr>
                </a:tc>
              </a:tr>
              <a:tr h="661035">
                <a:tc>
                  <a:txBody>
                    <a:bodyPr/>
                    <a:lstStyle/>
                    <a:p>
                      <a:pPr marL="19685" algn="ctr">
                        <a:lnSpc>
                          <a:spcPts val="1600"/>
                        </a:lnSpc>
                      </a:pPr>
                      <a:r>
                        <a:rPr sz="1400" spc="-1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Transportation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400" spc="-6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Mobility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19050">
                      <a:solidFill>
                        <a:srgbClr val="A7BC5D"/>
                      </a:solidFill>
                      <a:prstDash val="solid"/>
                    </a:lnT>
                    <a:lnB w="19050">
                      <a:solidFill>
                        <a:srgbClr val="A7BC5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9843" y="4469891"/>
            <a:ext cx="943355" cy="3185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4901184"/>
            <a:ext cx="888492" cy="35661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870329" y="4264533"/>
            <a:ext cx="1302385" cy="1962150"/>
            <a:chOff x="1870329" y="4264533"/>
            <a:chExt cx="1302385" cy="1962150"/>
          </a:xfrm>
        </p:grpSpPr>
        <p:sp>
          <p:nvSpPr>
            <p:cNvPr id="8" name="object 8"/>
            <p:cNvSpPr/>
            <p:nvPr/>
          </p:nvSpPr>
          <p:spPr>
            <a:xfrm>
              <a:off x="1879854" y="4274058"/>
              <a:ext cx="1283335" cy="1286510"/>
            </a:xfrm>
            <a:custGeom>
              <a:avLst/>
              <a:gdLst/>
              <a:ahLst/>
              <a:cxnLst/>
              <a:rect l="l" t="t" r="r" b="b"/>
              <a:pathLst>
                <a:path w="1283335" h="1286510">
                  <a:moveTo>
                    <a:pt x="0" y="1286256"/>
                  </a:moveTo>
                  <a:lnTo>
                    <a:pt x="1283208" y="1286256"/>
                  </a:lnTo>
                  <a:lnTo>
                    <a:pt x="1283208" y="0"/>
                  </a:lnTo>
                  <a:lnTo>
                    <a:pt x="0" y="0"/>
                  </a:lnTo>
                  <a:lnTo>
                    <a:pt x="0" y="1286256"/>
                  </a:lnTo>
                  <a:close/>
                </a:path>
              </a:pathLst>
            </a:custGeom>
            <a:ln w="19050">
              <a:solidFill>
                <a:srgbClr val="A7BC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79092" y="5556504"/>
              <a:ext cx="1283335" cy="660400"/>
            </a:xfrm>
            <a:custGeom>
              <a:avLst/>
              <a:gdLst/>
              <a:ahLst/>
              <a:cxnLst/>
              <a:rect l="l" t="t" r="r" b="b"/>
              <a:pathLst>
                <a:path w="1283335" h="660400">
                  <a:moveTo>
                    <a:pt x="1283208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1283208" y="659892"/>
                  </a:lnTo>
                  <a:lnTo>
                    <a:pt x="1283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9854" y="5557266"/>
              <a:ext cx="1283335" cy="660400"/>
            </a:xfrm>
            <a:custGeom>
              <a:avLst/>
              <a:gdLst/>
              <a:ahLst/>
              <a:cxnLst/>
              <a:rect l="l" t="t" r="r" b="b"/>
              <a:pathLst>
                <a:path w="1283335" h="660400">
                  <a:moveTo>
                    <a:pt x="0" y="659892"/>
                  </a:moveTo>
                  <a:lnTo>
                    <a:pt x="1283208" y="659892"/>
                  </a:lnTo>
                  <a:lnTo>
                    <a:pt x="1283208" y="0"/>
                  </a:lnTo>
                  <a:lnTo>
                    <a:pt x="0" y="0"/>
                  </a:lnTo>
                  <a:lnTo>
                    <a:pt x="0" y="659892"/>
                  </a:lnTo>
                  <a:close/>
                </a:path>
              </a:pathLst>
            </a:custGeom>
            <a:ln w="19050">
              <a:solidFill>
                <a:srgbClr val="A7BC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89379" y="5649569"/>
            <a:ext cx="1264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133985" indent="1460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Utilities &amp;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tru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75853" y="4388929"/>
            <a:ext cx="1280795" cy="1162050"/>
            <a:chOff x="1875853" y="4388929"/>
            <a:chExt cx="1280795" cy="1162050"/>
          </a:xfrm>
        </p:grpSpPr>
        <p:sp>
          <p:nvSpPr>
            <p:cNvPr id="13" name="object 13"/>
            <p:cNvSpPr/>
            <p:nvPr/>
          </p:nvSpPr>
          <p:spPr>
            <a:xfrm>
              <a:off x="1886712" y="5318759"/>
              <a:ext cx="1270000" cy="231775"/>
            </a:xfrm>
            <a:custGeom>
              <a:avLst/>
              <a:gdLst/>
              <a:ahLst/>
              <a:cxnLst/>
              <a:rect l="l" t="t" r="r" b="b"/>
              <a:pathLst>
                <a:path w="1270000" h="231775">
                  <a:moveTo>
                    <a:pt x="1269491" y="0"/>
                  </a:moveTo>
                  <a:lnTo>
                    <a:pt x="0" y="0"/>
                  </a:lnTo>
                  <a:lnTo>
                    <a:pt x="0" y="231647"/>
                  </a:lnTo>
                  <a:lnTo>
                    <a:pt x="1269491" y="231647"/>
                  </a:lnTo>
                  <a:lnTo>
                    <a:pt x="1269491" y="0"/>
                  </a:lnTo>
                  <a:close/>
                </a:path>
              </a:pathLst>
            </a:custGeom>
            <a:solidFill>
              <a:srgbClr val="002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1591" y="4619243"/>
              <a:ext cx="105156" cy="124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6829" y="4614481"/>
              <a:ext cx="114681" cy="134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1404" y="4742687"/>
              <a:ext cx="70104" cy="5730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49652" y="4396739"/>
              <a:ext cx="525780" cy="918844"/>
            </a:xfrm>
            <a:custGeom>
              <a:avLst/>
              <a:gdLst/>
              <a:ahLst/>
              <a:cxnLst/>
              <a:rect l="l" t="t" r="r" b="b"/>
              <a:pathLst>
                <a:path w="525780" h="918845">
                  <a:moveTo>
                    <a:pt x="301752" y="918591"/>
                  </a:moveTo>
                  <a:lnTo>
                    <a:pt x="325500" y="345948"/>
                  </a:lnTo>
                  <a:lnTo>
                    <a:pt x="348106" y="345948"/>
                  </a:lnTo>
                  <a:lnTo>
                    <a:pt x="371856" y="918591"/>
                  </a:lnTo>
                  <a:lnTo>
                    <a:pt x="301752" y="918591"/>
                  </a:lnTo>
                  <a:close/>
                </a:path>
                <a:path w="525780" h="918845">
                  <a:moveTo>
                    <a:pt x="332231" y="280035"/>
                  </a:moveTo>
                  <a:lnTo>
                    <a:pt x="525399" y="0"/>
                  </a:lnTo>
                </a:path>
                <a:path w="525780" h="918845">
                  <a:moveTo>
                    <a:pt x="487425" y="577469"/>
                  </a:moveTo>
                  <a:lnTo>
                    <a:pt x="336804" y="275844"/>
                  </a:lnTo>
                </a:path>
                <a:path w="525780" h="918845">
                  <a:moveTo>
                    <a:pt x="0" y="237744"/>
                  </a:moveTo>
                  <a:lnTo>
                    <a:pt x="335280" y="273939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8128" y="4632959"/>
              <a:ext cx="309245" cy="48895"/>
            </a:xfrm>
            <a:custGeom>
              <a:avLst/>
              <a:gdLst/>
              <a:ahLst/>
              <a:cxnLst/>
              <a:rect l="l" t="t" r="r" b="b"/>
              <a:pathLst>
                <a:path w="309244" h="48895">
                  <a:moveTo>
                    <a:pt x="1143" y="0"/>
                  </a:moveTo>
                  <a:lnTo>
                    <a:pt x="0" y="4825"/>
                  </a:lnTo>
                  <a:lnTo>
                    <a:pt x="306451" y="48640"/>
                  </a:lnTo>
                  <a:lnTo>
                    <a:pt x="308864" y="5333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48128" y="4632959"/>
              <a:ext cx="309245" cy="48895"/>
            </a:xfrm>
            <a:custGeom>
              <a:avLst/>
              <a:gdLst/>
              <a:ahLst/>
              <a:cxnLst/>
              <a:rect l="l" t="t" r="r" b="b"/>
              <a:pathLst>
                <a:path w="309244" h="48895">
                  <a:moveTo>
                    <a:pt x="306451" y="48640"/>
                  </a:moveTo>
                  <a:lnTo>
                    <a:pt x="308864" y="5333"/>
                  </a:lnTo>
                  <a:lnTo>
                    <a:pt x="1143" y="0"/>
                  </a:lnTo>
                  <a:lnTo>
                    <a:pt x="0" y="4825"/>
                  </a:lnTo>
                  <a:lnTo>
                    <a:pt x="306451" y="48640"/>
                  </a:lnTo>
                  <a:close/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78836" y="4393691"/>
              <a:ext cx="198120" cy="263525"/>
            </a:xfrm>
            <a:custGeom>
              <a:avLst/>
              <a:gdLst/>
              <a:ahLst/>
              <a:cxnLst/>
              <a:rect l="l" t="t" r="r" b="b"/>
              <a:pathLst>
                <a:path w="198119" h="263525">
                  <a:moveTo>
                    <a:pt x="193928" y="0"/>
                  </a:moveTo>
                  <a:lnTo>
                    <a:pt x="0" y="239267"/>
                  </a:lnTo>
                  <a:lnTo>
                    <a:pt x="35559" y="263143"/>
                  </a:lnTo>
                  <a:lnTo>
                    <a:pt x="197612" y="3555"/>
                  </a:lnTo>
                  <a:lnTo>
                    <a:pt x="193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78836" y="4393691"/>
              <a:ext cx="198120" cy="263525"/>
            </a:xfrm>
            <a:custGeom>
              <a:avLst/>
              <a:gdLst/>
              <a:ahLst/>
              <a:cxnLst/>
              <a:rect l="l" t="t" r="r" b="b"/>
              <a:pathLst>
                <a:path w="198119" h="263525">
                  <a:moveTo>
                    <a:pt x="0" y="239267"/>
                  </a:moveTo>
                  <a:lnTo>
                    <a:pt x="35559" y="263143"/>
                  </a:lnTo>
                  <a:lnTo>
                    <a:pt x="197612" y="3555"/>
                  </a:lnTo>
                  <a:lnTo>
                    <a:pt x="193928" y="0"/>
                  </a:lnTo>
                  <a:lnTo>
                    <a:pt x="0" y="239267"/>
                  </a:lnTo>
                  <a:close/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4932" y="4686299"/>
              <a:ext cx="152400" cy="289560"/>
            </a:xfrm>
            <a:custGeom>
              <a:avLst/>
              <a:gdLst/>
              <a:ahLst/>
              <a:cxnLst/>
              <a:rect l="l" t="t" r="r" b="b"/>
              <a:pathLst>
                <a:path w="152400" h="289560">
                  <a:moveTo>
                    <a:pt x="38607" y="0"/>
                  </a:moveTo>
                  <a:lnTo>
                    <a:pt x="0" y="18923"/>
                  </a:lnTo>
                  <a:lnTo>
                    <a:pt x="147193" y="289306"/>
                  </a:lnTo>
                  <a:lnTo>
                    <a:pt x="152019" y="287908"/>
                  </a:lnTo>
                  <a:lnTo>
                    <a:pt x="386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84932" y="4686299"/>
              <a:ext cx="152400" cy="289560"/>
            </a:xfrm>
            <a:custGeom>
              <a:avLst/>
              <a:gdLst/>
              <a:ahLst/>
              <a:cxnLst/>
              <a:rect l="l" t="t" r="r" b="b"/>
              <a:pathLst>
                <a:path w="152400" h="289560">
                  <a:moveTo>
                    <a:pt x="38607" y="0"/>
                  </a:moveTo>
                  <a:lnTo>
                    <a:pt x="0" y="18923"/>
                  </a:lnTo>
                  <a:lnTo>
                    <a:pt x="147193" y="289306"/>
                  </a:lnTo>
                  <a:lnTo>
                    <a:pt x="152019" y="287908"/>
                  </a:lnTo>
                  <a:lnTo>
                    <a:pt x="38607" y="0"/>
                  </a:lnTo>
                  <a:close/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7500" y="4648199"/>
              <a:ext cx="51816" cy="518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57500" y="4648199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70">
                  <a:moveTo>
                    <a:pt x="8000" y="6223"/>
                  </a:moveTo>
                  <a:lnTo>
                    <a:pt x="20193" y="0"/>
                  </a:lnTo>
                  <a:lnTo>
                    <a:pt x="33908" y="635"/>
                  </a:lnTo>
                  <a:lnTo>
                    <a:pt x="45466" y="8000"/>
                  </a:lnTo>
                  <a:lnTo>
                    <a:pt x="51688" y="20193"/>
                  </a:lnTo>
                  <a:lnTo>
                    <a:pt x="51054" y="33908"/>
                  </a:lnTo>
                  <a:lnTo>
                    <a:pt x="43687" y="45466"/>
                  </a:lnTo>
                  <a:lnTo>
                    <a:pt x="31495" y="51688"/>
                  </a:lnTo>
                  <a:lnTo>
                    <a:pt x="17780" y="51054"/>
                  </a:lnTo>
                  <a:lnTo>
                    <a:pt x="6223" y="43687"/>
                  </a:lnTo>
                  <a:lnTo>
                    <a:pt x="0" y="31495"/>
                  </a:lnTo>
                  <a:lnTo>
                    <a:pt x="635" y="17780"/>
                  </a:lnTo>
                  <a:lnTo>
                    <a:pt x="8000" y="6223"/>
                  </a:lnTo>
                  <a:close/>
                </a:path>
              </a:pathLst>
            </a:custGeom>
            <a:ln w="9523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80616" y="4924043"/>
              <a:ext cx="812165" cy="398145"/>
            </a:xfrm>
            <a:custGeom>
              <a:avLst/>
              <a:gdLst/>
              <a:ahLst/>
              <a:cxnLst/>
              <a:rect l="l" t="t" r="r" b="b"/>
              <a:pathLst>
                <a:path w="812164" h="398145">
                  <a:moveTo>
                    <a:pt x="741807" y="198373"/>
                  </a:moveTo>
                  <a:lnTo>
                    <a:pt x="503427" y="138683"/>
                  </a:lnTo>
                  <a:lnTo>
                    <a:pt x="266700" y="169671"/>
                  </a:lnTo>
                  <a:lnTo>
                    <a:pt x="266700" y="227075"/>
                  </a:lnTo>
                </a:path>
                <a:path w="812164" h="398145">
                  <a:moveTo>
                    <a:pt x="527303" y="143255"/>
                  </a:moveTo>
                  <a:lnTo>
                    <a:pt x="527303" y="126745"/>
                  </a:lnTo>
                  <a:lnTo>
                    <a:pt x="184657" y="25018"/>
                  </a:lnTo>
                  <a:lnTo>
                    <a:pt x="70484" y="51942"/>
                  </a:lnTo>
                  <a:lnTo>
                    <a:pt x="67182" y="0"/>
                  </a:lnTo>
                  <a:lnTo>
                    <a:pt x="0" y="10413"/>
                  </a:lnTo>
                </a:path>
                <a:path w="812164" h="398145">
                  <a:moveTo>
                    <a:pt x="185927" y="28955"/>
                  </a:moveTo>
                  <a:lnTo>
                    <a:pt x="192023" y="395985"/>
                  </a:lnTo>
                </a:path>
                <a:path w="812164" h="398145">
                  <a:moveTo>
                    <a:pt x="67056" y="0"/>
                  </a:moveTo>
                  <a:lnTo>
                    <a:pt x="163067" y="32003"/>
                  </a:lnTo>
                </a:path>
                <a:path w="812164" h="398145">
                  <a:moveTo>
                    <a:pt x="207517" y="397763"/>
                  </a:moveTo>
                  <a:lnTo>
                    <a:pt x="204215" y="236346"/>
                  </a:lnTo>
                  <a:lnTo>
                    <a:pt x="565911" y="201167"/>
                  </a:lnTo>
                  <a:lnTo>
                    <a:pt x="811910" y="252856"/>
                  </a:lnTo>
                  <a:lnTo>
                    <a:pt x="811910" y="395731"/>
                  </a:lnTo>
                </a:path>
                <a:path w="812164" h="398145">
                  <a:moveTo>
                    <a:pt x="566927" y="199643"/>
                  </a:moveTo>
                  <a:lnTo>
                    <a:pt x="569467" y="397382"/>
                  </a:lnTo>
                </a:path>
                <a:path w="812164" h="398145">
                  <a:moveTo>
                    <a:pt x="502919" y="137159"/>
                  </a:moveTo>
                  <a:lnTo>
                    <a:pt x="502919" y="210311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384" y="4666487"/>
              <a:ext cx="105156" cy="4312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357628" y="4689347"/>
              <a:ext cx="10795" cy="346075"/>
            </a:xfrm>
            <a:custGeom>
              <a:avLst/>
              <a:gdLst/>
              <a:ahLst/>
              <a:cxnLst/>
              <a:rect l="l" t="t" r="r" b="b"/>
              <a:pathLst>
                <a:path w="10794" h="346075">
                  <a:moveTo>
                    <a:pt x="0" y="0"/>
                  </a:moveTo>
                  <a:lnTo>
                    <a:pt x="10414" y="345947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8" y="4666487"/>
              <a:ext cx="97536" cy="42214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28672" y="4686299"/>
              <a:ext cx="29209" cy="340360"/>
            </a:xfrm>
            <a:custGeom>
              <a:avLst/>
              <a:gdLst/>
              <a:ahLst/>
              <a:cxnLst/>
              <a:rect l="l" t="t" r="r" b="b"/>
              <a:pathLst>
                <a:path w="29210" h="340360">
                  <a:moveTo>
                    <a:pt x="3047" y="3048"/>
                  </a:moveTo>
                  <a:lnTo>
                    <a:pt x="0" y="339851"/>
                  </a:lnTo>
                </a:path>
                <a:path w="29210" h="340360">
                  <a:moveTo>
                    <a:pt x="28320" y="7493"/>
                  </a:moveTo>
                  <a:lnTo>
                    <a:pt x="28701" y="3556"/>
                  </a:lnTo>
                  <a:lnTo>
                    <a:pt x="23367" y="381"/>
                  </a:lnTo>
                  <a:lnTo>
                    <a:pt x="16382" y="126"/>
                  </a:lnTo>
                  <a:lnTo>
                    <a:pt x="9397" y="0"/>
                  </a:lnTo>
                  <a:lnTo>
                    <a:pt x="3428" y="2920"/>
                  </a:lnTo>
                  <a:lnTo>
                    <a:pt x="3047" y="6604"/>
                  </a:lnTo>
                  <a:lnTo>
                    <a:pt x="3047" y="6985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1888" y="4535423"/>
              <a:ext cx="108204" cy="5181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199132" y="4558283"/>
              <a:ext cx="13970" cy="433070"/>
            </a:xfrm>
            <a:custGeom>
              <a:avLst/>
              <a:gdLst/>
              <a:ahLst/>
              <a:cxnLst/>
              <a:rect l="l" t="t" r="r" b="b"/>
              <a:pathLst>
                <a:path w="13969" h="433070">
                  <a:moveTo>
                    <a:pt x="0" y="0"/>
                  </a:moveTo>
                  <a:lnTo>
                    <a:pt x="13462" y="432562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5312" y="4535423"/>
              <a:ext cx="99060" cy="5059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62556" y="4553711"/>
              <a:ext cx="36830" cy="425450"/>
            </a:xfrm>
            <a:custGeom>
              <a:avLst/>
              <a:gdLst/>
              <a:ahLst/>
              <a:cxnLst/>
              <a:rect l="l" t="t" r="r" b="b"/>
              <a:pathLst>
                <a:path w="36830" h="425450">
                  <a:moveTo>
                    <a:pt x="4318" y="4571"/>
                  </a:moveTo>
                  <a:lnTo>
                    <a:pt x="0" y="424942"/>
                  </a:lnTo>
                </a:path>
                <a:path w="36830" h="425450">
                  <a:moveTo>
                    <a:pt x="35941" y="8762"/>
                  </a:moveTo>
                  <a:lnTo>
                    <a:pt x="36449" y="4318"/>
                  </a:lnTo>
                  <a:lnTo>
                    <a:pt x="29718" y="381"/>
                  </a:lnTo>
                  <a:lnTo>
                    <a:pt x="21081" y="254"/>
                  </a:lnTo>
                  <a:lnTo>
                    <a:pt x="12445" y="0"/>
                  </a:lnTo>
                  <a:lnTo>
                    <a:pt x="5080" y="3429"/>
                  </a:lnTo>
                  <a:lnTo>
                    <a:pt x="4571" y="8000"/>
                  </a:lnTo>
                  <a:lnTo>
                    <a:pt x="4571" y="8255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8820" y="4401311"/>
              <a:ext cx="112775" cy="6141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4624" y="4401311"/>
              <a:ext cx="114109" cy="5989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991868" y="4419599"/>
              <a:ext cx="45720" cy="518159"/>
            </a:xfrm>
            <a:custGeom>
              <a:avLst/>
              <a:gdLst/>
              <a:ahLst/>
              <a:cxnLst/>
              <a:rect l="l" t="t" r="r" b="b"/>
              <a:pathLst>
                <a:path w="45719" h="518160">
                  <a:moveTo>
                    <a:pt x="5714" y="4572"/>
                  </a:moveTo>
                  <a:lnTo>
                    <a:pt x="0" y="517906"/>
                  </a:lnTo>
                </a:path>
                <a:path w="45719" h="518160">
                  <a:moveTo>
                    <a:pt x="44704" y="10160"/>
                  </a:moveTo>
                  <a:lnTo>
                    <a:pt x="45338" y="5080"/>
                  </a:lnTo>
                  <a:lnTo>
                    <a:pt x="36830" y="507"/>
                  </a:lnTo>
                  <a:lnTo>
                    <a:pt x="25781" y="254"/>
                  </a:lnTo>
                  <a:lnTo>
                    <a:pt x="14731" y="0"/>
                  </a:lnTo>
                  <a:lnTo>
                    <a:pt x="5206" y="3937"/>
                  </a:lnTo>
                  <a:lnTo>
                    <a:pt x="4571" y="9143"/>
                  </a:lnTo>
                  <a:lnTo>
                    <a:pt x="4571" y="9525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8545" y="4968049"/>
              <a:ext cx="320421" cy="1967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31364" y="5119115"/>
              <a:ext cx="90170" cy="202565"/>
            </a:xfrm>
            <a:custGeom>
              <a:avLst/>
              <a:gdLst/>
              <a:ahLst/>
              <a:cxnLst/>
              <a:rect l="l" t="t" r="r" b="b"/>
              <a:pathLst>
                <a:path w="90169" h="202564">
                  <a:moveTo>
                    <a:pt x="89916" y="0"/>
                  </a:moveTo>
                  <a:lnTo>
                    <a:pt x="89916" y="42671"/>
                  </a:lnTo>
                </a:path>
                <a:path w="90169" h="202564">
                  <a:moveTo>
                    <a:pt x="84962" y="197357"/>
                  </a:moveTo>
                  <a:lnTo>
                    <a:pt x="84962" y="100202"/>
                  </a:lnTo>
                  <a:lnTo>
                    <a:pt x="0" y="82295"/>
                  </a:lnTo>
                  <a:lnTo>
                    <a:pt x="0" y="202437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3148964" y="1993773"/>
          <a:ext cx="1283335" cy="1942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35"/>
              </a:tblGrid>
              <a:tr h="10458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19050">
                      <a:solidFill>
                        <a:srgbClr val="A7BC5D"/>
                      </a:solidFill>
                      <a:prstDash val="solid"/>
                    </a:lnT>
                  </a:tcPr>
                </a:tc>
              </a:tr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B w="28575">
                      <a:solidFill>
                        <a:srgbClr val="A7BC5D"/>
                      </a:solidFill>
                      <a:prstDash val="solid"/>
                    </a:lnB>
                    <a:solidFill>
                      <a:srgbClr val="4D222C"/>
                    </a:solidFill>
                  </a:tcPr>
                </a:tc>
              </a:tr>
              <a:tr h="659765">
                <a:tc>
                  <a:txBody>
                    <a:bodyPr/>
                    <a:lstStyle/>
                    <a:p>
                      <a:pPr marL="224790" marR="210820" indent="4381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Logi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-5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&amp;  N</a:t>
                      </a:r>
                      <a:r>
                        <a:rPr sz="1400" spc="-1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3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rk</a:t>
                      </a:r>
                      <a:r>
                        <a:rPr sz="1400" spc="-1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28575">
                      <a:solidFill>
                        <a:srgbClr val="A7BC5D"/>
                      </a:solidFill>
                      <a:prstDash val="solid"/>
                    </a:lnT>
                    <a:lnB w="19050">
                      <a:solidFill>
                        <a:srgbClr val="A7BC5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47871" y="2090927"/>
            <a:ext cx="787908" cy="425196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3201733" y="2499169"/>
            <a:ext cx="704215" cy="527685"/>
            <a:chOff x="3201733" y="2499169"/>
            <a:chExt cx="704215" cy="527685"/>
          </a:xfrm>
        </p:grpSpPr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2401" y="2886265"/>
              <a:ext cx="427100" cy="1405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06495" y="2613660"/>
              <a:ext cx="370205" cy="351790"/>
            </a:xfrm>
            <a:custGeom>
              <a:avLst/>
              <a:gdLst/>
              <a:ahLst/>
              <a:cxnLst/>
              <a:rect l="l" t="t" r="r" b="b"/>
              <a:pathLst>
                <a:path w="370204" h="351789">
                  <a:moveTo>
                    <a:pt x="11811" y="351663"/>
                  </a:moveTo>
                  <a:lnTo>
                    <a:pt x="0" y="349757"/>
                  </a:lnTo>
                  <a:lnTo>
                    <a:pt x="0" y="257555"/>
                  </a:lnTo>
                  <a:lnTo>
                    <a:pt x="5842" y="238251"/>
                  </a:lnTo>
                  <a:lnTo>
                    <a:pt x="23622" y="226694"/>
                  </a:lnTo>
                  <a:lnTo>
                    <a:pt x="25527" y="213360"/>
                  </a:lnTo>
                  <a:lnTo>
                    <a:pt x="19685" y="201802"/>
                  </a:lnTo>
                  <a:lnTo>
                    <a:pt x="13716" y="190245"/>
                  </a:lnTo>
                  <a:lnTo>
                    <a:pt x="41402" y="182499"/>
                  </a:lnTo>
                  <a:lnTo>
                    <a:pt x="102489" y="172974"/>
                  </a:lnTo>
                  <a:lnTo>
                    <a:pt x="122174" y="180593"/>
                  </a:lnTo>
                  <a:lnTo>
                    <a:pt x="128016" y="169163"/>
                  </a:lnTo>
                  <a:lnTo>
                    <a:pt x="149732" y="171068"/>
                  </a:lnTo>
                  <a:lnTo>
                    <a:pt x="155702" y="197865"/>
                  </a:lnTo>
                  <a:lnTo>
                    <a:pt x="143764" y="207517"/>
                  </a:lnTo>
                  <a:lnTo>
                    <a:pt x="143764" y="219075"/>
                  </a:lnTo>
                  <a:lnTo>
                    <a:pt x="183133" y="230631"/>
                  </a:lnTo>
                  <a:lnTo>
                    <a:pt x="220599" y="255524"/>
                  </a:lnTo>
                  <a:lnTo>
                    <a:pt x="244220" y="305562"/>
                  </a:lnTo>
                  <a:lnTo>
                    <a:pt x="289559" y="303656"/>
                  </a:lnTo>
                </a:path>
                <a:path w="370204" h="351789">
                  <a:moveTo>
                    <a:pt x="100965" y="175132"/>
                  </a:moveTo>
                  <a:lnTo>
                    <a:pt x="116331" y="30861"/>
                  </a:lnTo>
                  <a:lnTo>
                    <a:pt x="99059" y="0"/>
                  </a:lnTo>
                  <a:lnTo>
                    <a:pt x="268224" y="5841"/>
                  </a:lnTo>
                  <a:lnTo>
                    <a:pt x="285369" y="9651"/>
                  </a:lnTo>
                  <a:lnTo>
                    <a:pt x="300863" y="30861"/>
                  </a:lnTo>
                  <a:lnTo>
                    <a:pt x="370078" y="254253"/>
                  </a:lnTo>
                </a:path>
                <a:path w="370204" h="351789">
                  <a:moveTo>
                    <a:pt x="128016" y="173100"/>
                  </a:moveTo>
                  <a:lnTo>
                    <a:pt x="141096" y="15239"/>
                  </a:lnTo>
                  <a:lnTo>
                    <a:pt x="271144" y="17144"/>
                  </a:lnTo>
                  <a:lnTo>
                    <a:pt x="286131" y="25018"/>
                  </a:lnTo>
                  <a:lnTo>
                    <a:pt x="293496" y="36829"/>
                  </a:lnTo>
                  <a:lnTo>
                    <a:pt x="330707" y="171068"/>
                  </a:lnTo>
                  <a:lnTo>
                    <a:pt x="300990" y="190880"/>
                  </a:lnTo>
                  <a:lnTo>
                    <a:pt x="325119" y="238251"/>
                  </a:lnTo>
                  <a:lnTo>
                    <a:pt x="312039" y="261874"/>
                  </a:lnTo>
                  <a:lnTo>
                    <a:pt x="261874" y="257810"/>
                  </a:lnTo>
                  <a:lnTo>
                    <a:pt x="261874" y="210565"/>
                  </a:lnTo>
                  <a:lnTo>
                    <a:pt x="150368" y="212470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41941" y="2709481"/>
              <a:ext cx="274700" cy="16776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11879" y="2503932"/>
              <a:ext cx="67310" cy="367665"/>
            </a:xfrm>
            <a:custGeom>
              <a:avLst/>
              <a:gdLst/>
              <a:ahLst/>
              <a:cxnLst/>
              <a:rect l="l" t="t" r="r" b="b"/>
              <a:pathLst>
                <a:path w="67310" h="367664">
                  <a:moveTo>
                    <a:pt x="0" y="367283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31750" y="42671"/>
                  </a:lnTo>
                  <a:lnTo>
                    <a:pt x="31496" y="85216"/>
                  </a:lnTo>
                  <a:lnTo>
                    <a:pt x="31242" y="127762"/>
                  </a:lnTo>
                  <a:lnTo>
                    <a:pt x="30987" y="170306"/>
                  </a:lnTo>
                </a:path>
                <a:path w="67310" h="367664">
                  <a:moveTo>
                    <a:pt x="32004" y="170306"/>
                  </a:moveTo>
                  <a:lnTo>
                    <a:pt x="43942" y="171703"/>
                  </a:lnTo>
                  <a:lnTo>
                    <a:pt x="49911" y="173481"/>
                  </a:lnTo>
                  <a:lnTo>
                    <a:pt x="52070" y="173608"/>
                  </a:lnTo>
                  <a:lnTo>
                    <a:pt x="52450" y="170306"/>
                  </a:lnTo>
                  <a:lnTo>
                    <a:pt x="66040" y="126364"/>
                  </a:lnTo>
                  <a:lnTo>
                    <a:pt x="67056" y="92963"/>
                  </a:lnTo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25595" y="2596896"/>
              <a:ext cx="275590" cy="389890"/>
            </a:xfrm>
            <a:custGeom>
              <a:avLst/>
              <a:gdLst/>
              <a:ahLst/>
              <a:cxnLst/>
              <a:rect l="l" t="t" r="r" b="b"/>
              <a:pathLst>
                <a:path w="275589" h="389889">
                  <a:moveTo>
                    <a:pt x="51942" y="0"/>
                  </a:moveTo>
                  <a:lnTo>
                    <a:pt x="64642" y="1015"/>
                  </a:lnTo>
                  <a:lnTo>
                    <a:pt x="61721" y="171830"/>
                  </a:lnTo>
                  <a:lnTo>
                    <a:pt x="54863" y="178562"/>
                  </a:lnTo>
                  <a:lnTo>
                    <a:pt x="54863" y="192912"/>
                  </a:lnTo>
                  <a:lnTo>
                    <a:pt x="275589" y="202691"/>
                  </a:lnTo>
                  <a:lnTo>
                    <a:pt x="275589" y="209295"/>
                  </a:lnTo>
                  <a:lnTo>
                    <a:pt x="51942" y="206501"/>
                  </a:lnTo>
                  <a:lnTo>
                    <a:pt x="40512" y="191007"/>
                  </a:lnTo>
                  <a:lnTo>
                    <a:pt x="28955" y="190118"/>
                  </a:lnTo>
                  <a:lnTo>
                    <a:pt x="28955" y="226567"/>
                  </a:lnTo>
                  <a:lnTo>
                    <a:pt x="16382" y="226567"/>
                  </a:lnTo>
                  <a:lnTo>
                    <a:pt x="16382" y="389763"/>
                  </a:lnTo>
                  <a:lnTo>
                    <a:pt x="0" y="389763"/>
                  </a:lnTo>
                </a:path>
              </a:pathLst>
            </a:custGeom>
            <a:ln w="9523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5197" y="2864929"/>
              <a:ext cx="96138" cy="10985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03257" y="2895409"/>
              <a:ext cx="141731" cy="82295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4076509" y="2680716"/>
            <a:ext cx="241300" cy="332105"/>
            <a:chOff x="4076509" y="2680716"/>
            <a:chExt cx="241300" cy="332105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81271" y="2819400"/>
              <a:ext cx="231648" cy="18897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81271" y="2819336"/>
              <a:ext cx="231775" cy="189230"/>
            </a:xfrm>
            <a:custGeom>
              <a:avLst/>
              <a:gdLst/>
              <a:ahLst/>
              <a:cxnLst/>
              <a:rect l="l" t="t" r="r" b="b"/>
              <a:pathLst>
                <a:path w="231775" h="189230">
                  <a:moveTo>
                    <a:pt x="0" y="188658"/>
                  </a:moveTo>
                  <a:lnTo>
                    <a:pt x="231648" y="188658"/>
                  </a:lnTo>
                  <a:lnTo>
                    <a:pt x="231648" y="0"/>
                  </a:lnTo>
                  <a:lnTo>
                    <a:pt x="0" y="0"/>
                  </a:lnTo>
                  <a:lnTo>
                    <a:pt x="0" y="188658"/>
                  </a:lnTo>
                  <a:close/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88891" y="2744724"/>
              <a:ext cx="182879" cy="7467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088891" y="2744787"/>
              <a:ext cx="182880" cy="74930"/>
            </a:xfrm>
            <a:custGeom>
              <a:avLst/>
              <a:gdLst/>
              <a:ahLst/>
              <a:cxnLst/>
              <a:rect l="l" t="t" r="r" b="b"/>
              <a:pathLst>
                <a:path w="182879" h="74930">
                  <a:moveTo>
                    <a:pt x="0" y="74358"/>
                  </a:moveTo>
                  <a:lnTo>
                    <a:pt x="182562" y="74358"/>
                  </a:lnTo>
                  <a:lnTo>
                    <a:pt x="182562" y="0"/>
                  </a:lnTo>
                  <a:lnTo>
                    <a:pt x="0" y="0"/>
                  </a:lnTo>
                  <a:lnTo>
                    <a:pt x="0" y="74358"/>
                  </a:lnTo>
                  <a:close/>
                </a:path>
              </a:pathLst>
            </a:custGeom>
            <a:ln w="9525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1083" y="2680716"/>
              <a:ext cx="105155" cy="64008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4101084" y="2680716"/>
            <a:ext cx="106680" cy="64135"/>
          </a:xfrm>
          <a:custGeom>
            <a:avLst/>
            <a:gdLst/>
            <a:ahLst/>
            <a:cxnLst/>
            <a:rect l="l" t="t" r="r" b="b"/>
            <a:pathLst>
              <a:path w="106679" h="64135">
                <a:moveTo>
                  <a:pt x="0" y="64008"/>
                </a:moveTo>
                <a:lnTo>
                  <a:pt x="106362" y="64008"/>
                </a:lnTo>
                <a:lnTo>
                  <a:pt x="106362" y="0"/>
                </a:lnTo>
                <a:lnTo>
                  <a:pt x="0" y="0"/>
                </a:lnTo>
                <a:lnTo>
                  <a:pt x="0" y="64008"/>
                </a:lnTo>
                <a:close/>
              </a:path>
            </a:pathLst>
          </a:custGeom>
          <a:ln w="9525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92211" y="1901951"/>
            <a:ext cx="1281683" cy="1040891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3631691" y="3185160"/>
            <a:ext cx="5442585" cy="2847340"/>
            <a:chOff x="3631691" y="3185160"/>
            <a:chExt cx="5442585" cy="2847340"/>
          </a:xfrm>
        </p:grpSpPr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31691" y="4037632"/>
              <a:ext cx="4978908" cy="19943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92211" y="3185160"/>
              <a:ext cx="1281683" cy="659891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8606028" y="1990344"/>
            <a:ext cx="428625" cy="139065"/>
            <a:chOff x="8606028" y="1990344"/>
            <a:chExt cx="428625" cy="139065"/>
          </a:xfrm>
        </p:grpSpPr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06028" y="1990344"/>
              <a:ext cx="428244" cy="1159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23960" y="2103120"/>
              <a:ext cx="89914" cy="2590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7805928" y="1987169"/>
            <a:ext cx="1233170" cy="934085"/>
            <a:chOff x="7805928" y="1987169"/>
            <a:chExt cx="1233170" cy="934085"/>
          </a:xfrm>
        </p:grpSpPr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5928" y="2157984"/>
              <a:ext cx="632459" cy="28803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033004" y="1990344"/>
              <a:ext cx="1001394" cy="927735"/>
            </a:xfrm>
            <a:custGeom>
              <a:avLst/>
              <a:gdLst/>
              <a:ahLst/>
              <a:cxnLst/>
              <a:rect l="l" t="t" r="r" b="b"/>
              <a:pathLst>
                <a:path w="1001395" h="927735">
                  <a:moveTo>
                    <a:pt x="845820" y="579119"/>
                  </a:moveTo>
                  <a:lnTo>
                    <a:pt x="845820" y="867790"/>
                  </a:lnTo>
                  <a:lnTo>
                    <a:pt x="882015" y="868679"/>
                  </a:lnTo>
                  <a:lnTo>
                    <a:pt x="882015" y="862076"/>
                  </a:lnTo>
                  <a:lnTo>
                    <a:pt x="871474" y="855471"/>
                  </a:lnTo>
                  <a:lnTo>
                    <a:pt x="868426" y="598042"/>
                  </a:lnTo>
                  <a:lnTo>
                    <a:pt x="845820" y="579119"/>
                  </a:lnTo>
                  <a:close/>
                </a:path>
                <a:path w="1001395" h="927735">
                  <a:moveTo>
                    <a:pt x="56388" y="591057"/>
                  </a:moveTo>
                  <a:lnTo>
                    <a:pt x="844296" y="589788"/>
                  </a:lnTo>
                </a:path>
                <a:path w="1001395" h="927735">
                  <a:moveTo>
                    <a:pt x="56388" y="613790"/>
                  </a:moveTo>
                  <a:lnTo>
                    <a:pt x="844296" y="613790"/>
                  </a:lnTo>
                  <a:lnTo>
                    <a:pt x="844296" y="566870"/>
                  </a:lnTo>
                  <a:lnTo>
                    <a:pt x="56388" y="566870"/>
                  </a:lnTo>
                  <a:lnTo>
                    <a:pt x="56388" y="613790"/>
                  </a:lnTo>
                  <a:close/>
                </a:path>
                <a:path w="1001395" h="927735">
                  <a:moveTo>
                    <a:pt x="54864" y="566927"/>
                  </a:moveTo>
                  <a:lnTo>
                    <a:pt x="121920" y="613790"/>
                  </a:lnTo>
                </a:path>
                <a:path w="1001395" h="927735">
                  <a:moveTo>
                    <a:pt x="187451" y="566927"/>
                  </a:moveTo>
                  <a:lnTo>
                    <a:pt x="254507" y="613790"/>
                  </a:lnTo>
                </a:path>
                <a:path w="1001395" h="927735">
                  <a:moveTo>
                    <a:pt x="316992" y="566927"/>
                  </a:moveTo>
                  <a:lnTo>
                    <a:pt x="384048" y="613790"/>
                  </a:lnTo>
                </a:path>
                <a:path w="1001395" h="927735">
                  <a:moveTo>
                    <a:pt x="449579" y="566927"/>
                  </a:moveTo>
                  <a:lnTo>
                    <a:pt x="515112" y="613790"/>
                  </a:lnTo>
                </a:path>
                <a:path w="1001395" h="927735">
                  <a:moveTo>
                    <a:pt x="579120" y="566927"/>
                  </a:moveTo>
                  <a:lnTo>
                    <a:pt x="646176" y="613790"/>
                  </a:lnTo>
                </a:path>
                <a:path w="1001395" h="927735">
                  <a:moveTo>
                    <a:pt x="711707" y="566927"/>
                  </a:moveTo>
                  <a:lnTo>
                    <a:pt x="777240" y="613790"/>
                  </a:lnTo>
                </a:path>
                <a:path w="1001395" h="927735">
                  <a:moveTo>
                    <a:pt x="842772" y="566927"/>
                  </a:moveTo>
                  <a:lnTo>
                    <a:pt x="775716" y="613790"/>
                  </a:lnTo>
                </a:path>
                <a:path w="1001395" h="927735">
                  <a:moveTo>
                    <a:pt x="711707" y="566927"/>
                  </a:moveTo>
                  <a:lnTo>
                    <a:pt x="644651" y="613790"/>
                  </a:lnTo>
                </a:path>
                <a:path w="1001395" h="927735">
                  <a:moveTo>
                    <a:pt x="580644" y="566927"/>
                  </a:moveTo>
                  <a:lnTo>
                    <a:pt x="513588" y="613790"/>
                  </a:lnTo>
                </a:path>
                <a:path w="1001395" h="927735">
                  <a:moveTo>
                    <a:pt x="449579" y="566927"/>
                  </a:moveTo>
                  <a:lnTo>
                    <a:pt x="382524" y="613790"/>
                  </a:lnTo>
                </a:path>
                <a:path w="1001395" h="927735">
                  <a:moveTo>
                    <a:pt x="318516" y="566927"/>
                  </a:moveTo>
                  <a:lnTo>
                    <a:pt x="252984" y="613790"/>
                  </a:lnTo>
                </a:path>
                <a:path w="1001395" h="927735">
                  <a:moveTo>
                    <a:pt x="187451" y="566927"/>
                  </a:moveTo>
                  <a:lnTo>
                    <a:pt x="120396" y="613790"/>
                  </a:lnTo>
                </a:path>
                <a:path w="1001395" h="927735">
                  <a:moveTo>
                    <a:pt x="54864" y="582167"/>
                  </a:moveTo>
                  <a:lnTo>
                    <a:pt x="54864" y="869314"/>
                  </a:lnTo>
                  <a:lnTo>
                    <a:pt x="19812" y="870203"/>
                  </a:lnTo>
                  <a:lnTo>
                    <a:pt x="19812" y="863600"/>
                  </a:lnTo>
                  <a:lnTo>
                    <a:pt x="29972" y="856995"/>
                  </a:lnTo>
                  <a:lnTo>
                    <a:pt x="32893" y="601090"/>
                  </a:lnTo>
                  <a:lnTo>
                    <a:pt x="54864" y="582167"/>
                  </a:lnTo>
                  <a:close/>
                </a:path>
                <a:path w="1001395" h="927735">
                  <a:moveTo>
                    <a:pt x="836676" y="925067"/>
                  </a:moveTo>
                  <a:lnTo>
                    <a:pt x="901889" y="925067"/>
                  </a:lnTo>
                  <a:lnTo>
                    <a:pt x="901889" y="867155"/>
                  </a:lnTo>
                  <a:lnTo>
                    <a:pt x="836676" y="867155"/>
                  </a:lnTo>
                  <a:lnTo>
                    <a:pt x="836676" y="925067"/>
                  </a:lnTo>
                  <a:close/>
                </a:path>
                <a:path w="1001395" h="927735">
                  <a:moveTo>
                    <a:pt x="0" y="927734"/>
                  </a:moveTo>
                  <a:lnTo>
                    <a:pt x="65215" y="927734"/>
                  </a:lnTo>
                  <a:lnTo>
                    <a:pt x="65215" y="868619"/>
                  </a:lnTo>
                  <a:lnTo>
                    <a:pt x="0" y="868619"/>
                  </a:lnTo>
                  <a:lnTo>
                    <a:pt x="0" y="927734"/>
                  </a:lnTo>
                  <a:close/>
                </a:path>
                <a:path w="1001395" h="927735">
                  <a:moveTo>
                    <a:pt x="573024" y="20192"/>
                  </a:moveTo>
                  <a:lnTo>
                    <a:pt x="668274" y="89915"/>
                  </a:lnTo>
                  <a:lnTo>
                    <a:pt x="985647" y="74167"/>
                  </a:lnTo>
                  <a:lnTo>
                    <a:pt x="1001268" y="51688"/>
                  </a:lnTo>
                  <a:lnTo>
                    <a:pt x="976756" y="0"/>
                  </a:lnTo>
                  <a:lnTo>
                    <a:pt x="573024" y="20192"/>
                  </a:lnTo>
                  <a:close/>
                </a:path>
              </a:pathLst>
            </a:custGeom>
            <a:ln w="6350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671560" y="2042160"/>
              <a:ext cx="364490" cy="16510"/>
            </a:xfrm>
            <a:custGeom>
              <a:avLst/>
              <a:gdLst/>
              <a:ahLst/>
              <a:cxnLst/>
              <a:rect l="l" t="t" r="r" b="b"/>
              <a:pathLst>
                <a:path w="364490" h="16510">
                  <a:moveTo>
                    <a:pt x="0" y="16510"/>
                  </a:moveTo>
                  <a:lnTo>
                    <a:pt x="364236" y="0"/>
                  </a:lnTo>
                </a:path>
              </a:pathLst>
            </a:custGeom>
            <a:ln w="6348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7783448" y="1893189"/>
          <a:ext cx="1282064" cy="1941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20"/>
                <a:gridCol w="207644"/>
              </a:tblGrid>
              <a:tr h="212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T w="19050">
                      <a:solidFill>
                        <a:srgbClr val="A7BC5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9525">
                      <a:solidFill>
                        <a:srgbClr val="7D7D7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D7D7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B w="12700">
                      <a:solidFill>
                        <a:srgbClr val="7D7D7D"/>
                      </a:solidFill>
                      <a:prstDash val="solid"/>
                    </a:lnB>
                  </a:tcPr>
                </a:tc>
              </a:tr>
              <a:tr h="6159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44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B w="28575">
                      <a:solidFill>
                        <a:srgbClr val="A7BC5D"/>
                      </a:solidFill>
                      <a:prstDash val="solid"/>
                    </a:lnB>
                    <a:solidFill>
                      <a:srgbClr val="D452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57860">
                <a:tc gridSpan="2"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Security</a:t>
                      </a:r>
                      <a:r>
                        <a:rPr sz="1400" spc="-7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Surveillance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28575">
                      <a:solidFill>
                        <a:srgbClr val="A7BC5D"/>
                      </a:solidFill>
                      <a:prstDash val="solid"/>
                    </a:lnT>
                    <a:lnB w="19050">
                      <a:solidFill>
                        <a:srgbClr val="A7BC5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8206613" y="2512948"/>
            <a:ext cx="241300" cy="140970"/>
            <a:chOff x="8206613" y="2512948"/>
            <a:chExt cx="241300" cy="140970"/>
          </a:xfrm>
        </p:grpSpPr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09788" y="2516123"/>
              <a:ext cx="234696" cy="1341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06613" y="2512948"/>
              <a:ext cx="241045" cy="14046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8538844" y="2508376"/>
            <a:ext cx="241300" cy="142240"/>
            <a:chOff x="8538844" y="2508376"/>
            <a:chExt cx="241300" cy="142240"/>
          </a:xfrm>
        </p:grpSpPr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2019" y="2511551"/>
              <a:ext cx="234696" cy="1341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38844" y="2508376"/>
              <a:ext cx="241046" cy="141732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869680" y="2857500"/>
            <a:ext cx="65531" cy="5791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033004" y="2859023"/>
            <a:ext cx="65531" cy="59436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3258311" y="3261359"/>
            <a:ext cx="5739765" cy="2346960"/>
            <a:chOff x="3258311" y="3261359"/>
            <a:chExt cx="5739765" cy="2346960"/>
          </a:xfrm>
        </p:grpSpPr>
        <p:pic>
          <p:nvPicPr>
            <p:cNvPr id="78" name="object 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58311" y="5442203"/>
              <a:ext cx="1127760" cy="16611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869935" y="5340095"/>
              <a:ext cx="1127759" cy="16611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36136" y="3994403"/>
              <a:ext cx="897636" cy="7452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39940" y="3877055"/>
              <a:ext cx="897636" cy="74675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9988" y="3261359"/>
              <a:ext cx="166115" cy="1126236"/>
            </a:xfrm>
            <a:prstGeom prst="rect">
              <a:avLst/>
            </a:prstGeom>
          </p:spPr>
        </p:pic>
      </p:grp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5427345" y="1597533"/>
          <a:ext cx="1281430" cy="1941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1430"/>
              </a:tblGrid>
              <a:tr h="10426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19050">
                      <a:solidFill>
                        <a:srgbClr val="A7BC5D"/>
                      </a:solidFill>
                      <a:prstDash val="solid"/>
                    </a:lnT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B w="28575">
                      <a:solidFill>
                        <a:srgbClr val="A7BC5D"/>
                      </a:solidFill>
                      <a:prstDash val="solid"/>
                    </a:lnB>
                    <a:solidFill>
                      <a:srgbClr val="49BBB7"/>
                    </a:solidFill>
                  </a:tcPr>
                </a:tc>
              </a:tr>
              <a:tr h="657860"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spc="-2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1400" spc="-3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Healthcare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A7BC5D"/>
                      </a:solidFill>
                      <a:prstDash val="solid"/>
                    </a:lnL>
                    <a:lnR w="19050">
                      <a:solidFill>
                        <a:srgbClr val="A7BC5D"/>
                      </a:solidFill>
                      <a:prstDash val="solid"/>
                    </a:lnR>
                    <a:lnT w="28575">
                      <a:solidFill>
                        <a:srgbClr val="A7BC5D"/>
                      </a:solidFill>
                      <a:prstDash val="solid"/>
                    </a:lnT>
                    <a:lnB w="19050">
                      <a:solidFill>
                        <a:srgbClr val="A7BC5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4" name="object 8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512308" y="1688592"/>
            <a:ext cx="280415" cy="90220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937503" y="2284476"/>
            <a:ext cx="717803" cy="35052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089858" y="1752508"/>
            <a:ext cx="393282" cy="381181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4386071" y="4884420"/>
            <a:ext cx="3670300" cy="1148080"/>
            <a:chOff x="4386071" y="4884420"/>
            <a:chExt cx="3670300" cy="1148080"/>
          </a:xfrm>
        </p:grpSpPr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45551" y="5660136"/>
              <a:ext cx="210311" cy="30175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31507" y="5114544"/>
              <a:ext cx="210311" cy="30175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99987" y="5382768"/>
              <a:ext cx="210312" cy="3032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86071" y="5730240"/>
              <a:ext cx="211836" cy="30175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87111" y="4884420"/>
              <a:ext cx="210312" cy="30175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40935" y="5006340"/>
              <a:ext cx="694943" cy="79400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491989" y="5036058"/>
              <a:ext cx="595630" cy="695325"/>
            </a:xfrm>
            <a:custGeom>
              <a:avLst/>
              <a:gdLst/>
              <a:ahLst/>
              <a:cxnLst/>
              <a:rect l="l" t="t" r="r" b="b"/>
              <a:pathLst>
                <a:path w="595629" h="695325">
                  <a:moveTo>
                    <a:pt x="0" y="694944"/>
                  </a:moveTo>
                  <a:lnTo>
                    <a:pt x="595502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48655" y="5004816"/>
              <a:ext cx="798576" cy="60197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298185" y="5036058"/>
              <a:ext cx="702945" cy="501650"/>
            </a:xfrm>
            <a:custGeom>
              <a:avLst/>
              <a:gdLst/>
              <a:ahLst/>
              <a:cxnLst/>
              <a:rect l="l" t="t" r="r" b="b"/>
              <a:pathLst>
                <a:path w="702945" h="501650">
                  <a:moveTo>
                    <a:pt x="0" y="0"/>
                  </a:moveTo>
                  <a:lnTo>
                    <a:pt x="702563" y="501142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52187" y="5503164"/>
              <a:ext cx="1491996" cy="45110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98669" y="5535930"/>
              <a:ext cx="1402080" cy="346075"/>
            </a:xfrm>
            <a:custGeom>
              <a:avLst/>
              <a:gdLst/>
              <a:ahLst/>
              <a:cxnLst/>
              <a:rect l="l" t="t" r="r" b="b"/>
              <a:pathLst>
                <a:path w="1402079" h="346075">
                  <a:moveTo>
                    <a:pt x="0" y="345884"/>
                  </a:moveTo>
                  <a:lnTo>
                    <a:pt x="1401826" y="0"/>
                  </a:lnTo>
                </a:path>
              </a:pathLst>
            </a:custGeom>
            <a:ln w="19049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63055" y="5234940"/>
              <a:ext cx="615696" cy="37185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211061" y="5266182"/>
              <a:ext cx="521334" cy="269875"/>
            </a:xfrm>
            <a:custGeom>
              <a:avLst/>
              <a:gdLst/>
              <a:ahLst/>
              <a:cxnLst/>
              <a:rect l="l" t="t" r="r" b="b"/>
              <a:pathLst>
                <a:path w="521334" h="269875">
                  <a:moveTo>
                    <a:pt x="0" y="269748"/>
                  </a:moveTo>
                  <a:lnTo>
                    <a:pt x="521208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94575" y="5234940"/>
              <a:ext cx="998220" cy="64617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942581" y="5266182"/>
              <a:ext cx="903605" cy="545465"/>
            </a:xfrm>
            <a:custGeom>
              <a:avLst/>
              <a:gdLst/>
              <a:ahLst/>
              <a:cxnLst/>
              <a:rect l="l" t="t" r="r" b="b"/>
              <a:pathLst>
                <a:path w="903604" h="545464">
                  <a:moveTo>
                    <a:pt x="903477" y="54521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66103" y="5503164"/>
              <a:ext cx="1723644" cy="37947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211061" y="5535930"/>
              <a:ext cx="1635760" cy="275590"/>
            </a:xfrm>
            <a:custGeom>
              <a:avLst/>
              <a:gdLst/>
              <a:ahLst/>
              <a:cxnLst/>
              <a:rect l="l" t="t" r="r" b="b"/>
              <a:pathLst>
                <a:path w="1635759" h="275589">
                  <a:moveTo>
                    <a:pt x="0" y="0"/>
                  </a:moveTo>
                  <a:lnTo>
                    <a:pt x="1635252" y="275463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55235" y="5777484"/>
              <a:ext cx="3332988" cy="17678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598669" y="5811774"/>
              <a:ext cx="3248025" cy="71755"/>
            </a:xfrm>
            <a:custGeom>
              <a:avLst/>
              <a:gdLst/>
              <a:ahLst/>
              <a:cxnLst/>
              <a:rect l="l" t="t" r="r" b="b"/>
              <a:pathLst>
                <a:path w="3248025" h="71754">
                  <a:moveTo>
                    <a:pt x="0" y="71310"/>
                  </a:moveTo>
                  <a:lnTo>
                    <a:pt x="3247644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5117971" y="4562602"/>
            <a:ext cx="27519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24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  <a:r>
              <a:rPr sz="24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4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2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09" name="object 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10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894297" y="11731"/>
            <a:ext cx="3145303" cy="1029278"/>
          </a:xfrm>
          <a:prstGeom prst="rect">
            <a:avLst/>
          </a:prstGeom>
        </p:spPr>
      </p:pic>
      <p:grpSp>
        <p:nvGrpSpPr>
          <p:cNvPr id="112" name="object 2"/>
          <p:cNvGrpSpPr/>
          <p:nvPr/>
        </p:nvGrpSpPr>
        <p:grpSpPr>
          <a:xfrm>
            <a:off x="164316" y="6524244"/>
            <a:ext cx="11646683" cy="226722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13" name="object 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14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5" name="Picture 114" descr="Serba"/>
          <p:cNvPicPr>
            <a:picLocks noGrp="1" noChangeAspect="1"/>
          </p:cNvPicPr>
          <p:nvPr isPhoto="1"/>
        </p:nvPicPr>
        <p:blipFill>
          <a:blip r:embed="rId5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Command</a:t>
            </a:r>
            <a:r>
              <a:rPr spc="-5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5" dirty="0"/>
              <a:t>Control</a:t>
            </a:r>
            <a:r>
              <a:rPr spc="-50" dirty="0"/>
              <a:t> </a:t>
            </a:r>
            <a:r>
              <a:rPr spc="-5" dirty="0"/>
              <a:t>Center</a:t>
            </a:r>
            <a:r>
              <a:rPr spc="-40" dirty="0"/>
              <a:t> </a:t>
            </a:r>
            <a:r>
              <a:rPr spc="-5" dirty="0"/>
              <a:t>(CCC)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b="0" spc="-5" dirty="0">
                <a:latin typeface="Calibri"/>
                <a:cs typeface="Calibri"/>
              </a:rPr>
              <a:t>Smart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Governance </a:t>
            </a:r>
            <a:r>
              <a:rPr b="0" spc="-10" dirty="0">
                <a:latin typeface="Calibri"/>
                <a:cs typeface="Calibri"/>
              </a:rPr>
              <a:t>Portal.</a:t>
            </a:r>
          </a:p>
          <a:p>
            <a:pPr marL="299085" marR="13081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b="0" spc="-10" dirty="0">
                <a:latin typeface="Calibri"/>
                <a:cs typeface="Calibri"/>
              </a:rPr>
              <a:t>Integration</a:t>
            </a:r>
            <a:r>
              <a:rPr b="0" spc="-5" dirty="0">
                <a:latin typeface="Calibri"/>
                <a:cs typeface="Calibri"/>
              </a:rPr>
              <a:t> of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Existing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Systems </a:t>
            </a:r>
            <a:r>
              <a:rPr b="0" spc="-3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&amp;</a:t>
            </a:r>
            <a:r>
              <a:rPr b="0" spc="-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Utility</a:t>
            </a:r>
            <a:r>
              <a:rPr b="0" spc="1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Systems.</a:t>
            </a:r>
          </a:p>
          <a:p>
            <a:pPr>
              <a:lnSpc>
                <a:spcPct val="100000"/>
              </a:lnSpc>
              <a:buClr>
                <a:srgbClr val="585858"/>
              </a:buClr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85858"/>
              </a:buClr>
              <a:buFont typeface="Arial"/>
              <a:buChar char="•"/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/>
              <a:t>Smart</a:t>
            </a:r>
            <a:r>
              <a:rPr spc="-30" dirty="0"/>
              <a:t> </a:t>
            </a:r>
            <a:r>
              <a:rPr spc="-5" dirty="0"/>
              <a:t>Data</a:t>
            </a:r>
            <a:r>
              <a:rPr spc="-35" dirty="0"/>
              <a:t> </a:t>
            </a:r>
            <a:r>
              <a:rPr spc="-10" dirty="0"/>
              <a:t>Center</a:t>
            </a:r>
            <a:r>
              <a:rPr spc="-50" dirty="0"/>
              <a:t> </a:t>
            </a:r>
            <a:r>
              <a:rPr dirty="0"/>
              <a:t>Solution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b="0" spc="-5" dirty="0">
                <a:latin typeface="Calibri"/>
                <a:cs typeface="Calibri"/>
              </a:rPr>
              <a:t>Hosted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on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Cloud.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b="0" spc="-5" dirty="0">
                <a:latin typeface="Calibri"/>
                <a:cs typeface="Calibri"/>
              </a:rPr>
              <a:t>Hybrid</a:t>
            </a: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pc="-5" dirty="0"/>
              <a:t>Network</a:t>
            </a:r>
            <a:r>
              <a:rPr spc="-60" dirty="0"/>
              <a:t> </a:t>
            </a:r>
            <a:r>
              <a:rPr dirty="0"/>
              <a:t>Connectivity</a:t>
            </a:r>
          </a:p>
          <a:p>
            <a:pPr marL="12700" marR="272415">
              <a:lnSpc>
                <a:spcPct val="100000"/>
              </a:lnSpc>
              <a:spcBef>
                <a:spcPts val="5"/>
              </a:spcBef>
            </a:pPr>
            <a:r>
              <a:rPr b="0" spc="-5" dirty="0">
                <a:latin typeface="Calibri"/>
                <a:cs typeface="Calibri"/>
              </a:rPr>
              <a:t>Laying </a:t>
            </a:r>
            <a:r>
              <a:rPr b="0" dirty="0">
                <a:latin typeface="Calibri"/>
                <a:cs typeface="Calibri"/>
              </a:rPr>
              <a:t>&amp; </a:t>
            </a:r>
            <a:r>
              <a:rPr b="0" spc="-5" dirty="0">
                <a:latin typeface="Calibri"/>
                <a:cs typeface="Calibri"/>
              </a:rPr>
              <a:t>Commissioning of Fiber </a:t>
            </a:r>
            <a:r>
              <a:rPr b="0" spc="-30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Network </a:t>
            </a:r>
            <a:r>
              <a:rPr b="0" spc="-10" dirty="0">
                <a:latin typeface="Calibri"/>
                <a:cs typeface="Calibri"/>
              </a:rPr>
              <a:t>for Internet </a:t>
            </a:r>
            <a:r>
              <a:rPr b="0" spc="-5" dirty="0">
                <a:latin typeface="Calibri"/>
                <a:cs typeface="Calibri"/>
              </a:rPr>
              <a:t>cable </a:t>
            </a:r>
            <a:r>
              <a:rPr b="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Bandwidth.</a:t>
            </a:r>
          </a:p>
          <a:p>
            <a:pPr>
              <a:lnSpc>
                <a:spcPct val="100000"/>
              </a:lnSpc>
            </a:pPr>
            <a:endParaRPr b="0" spc="-5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Variable</a:t>
            </a:r>
            <a:r>
              <a:rPr spc="-55" dirty="0"/>
              <a:t> </a:t>
            </a:r>
            <a:r>
              <a:rPr dirty="0"/>
              <a:t>Messaging</a:t>
            </a:r>
            <a:r>
              <a:rPr spc="-50" dirty="0"/>
              <a:t> </a:t>
            </a:r>
            <a:r>
              <a:rPr dirty="0"/>
              <a:t>Board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975" y="1565707"/>
            <a:ext cx="1048030" cy="7463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384" y="2810255"/>
            <a:ext cx="1132240" cy="7729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8383" y="2663951"/>
            <a:ext cx="1103376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34015" y="2870454"/>
            <a:ext cx="1078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Smart</a:t>
            </a:r>
            <a:r>
              <a:rPr sz="14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Sensors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904" y="5193300"/>
            <a:ext cx="794831" cy="9374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9082" y="1469777"/>
            <a:ext cx="853009" cy="7402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337553" y="1521332"/>
            <a:ext cx="22161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City Surveillance 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System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&amp; </a:t>
            </a:r>
            <a:r>
              <a:rPr sz="14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Disaster</a:t>
            </a:r>
            <a:r>
              <a:rPr sz="1400" b="1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Management</a:t>
            </a:r>
            <a:r>
              <a:rPr sz="1400" b="1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System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27676" y="2584704"/>
            <a:ext cx="923544" cy="84429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337553" y="2870707"/>
            <a:ext cx="20980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Mobile</a:t>
            </a:r>
            <a:r>
              <a:rPr sz="1400" b="1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Command</a:t>
            </a:r>
            <a:r>
              <a:rPr sz="1400" b="1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Control </a:t>
            </a:r>
            <a:r>
              <a:rPr sz="1400" b="1" spc="-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Center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7553" y="3885691"/>
            <a:ext cx="8997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m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400" b="1" spc="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oles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553" y="4098747"/>
            <a:ext cx="2619375" cy="1605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Smart</a:t>
            </a:r>
            <a:r>
              <a:rPr sz="1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Street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Light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Public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Address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System</a:t>
            </a:r>
            <a:endParaRPr sz="1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Emergency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Call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Box</a:t>
            </a:r>
            <a:endParaRPr sz="14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Telecom</a:t>
            </a:r>
            <a:r>
              <a:rPr sz="14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BTS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ICT</a:t>
            </a:r>
            <a:r>
              <a:rPr sz="1400" b="1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based</a:t>
            </a:r>
            <a:r>
              <a:rPr sz="14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Smart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Solid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waste/bin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Management</a:t>
            </a:r>
            <a:r>
              <a:rPr sz="1400" b="1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system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6676" y="3948070"/>
            <a:ext cx="773902" cy="6677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2974" y="5218176"/>
            <a:ext cx="904333" cy="6375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92208" y="1439036"/>
            <a:ext cx="790575" cy="6762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501376" y="1521332"/>
            <a:ext cx="1517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Integration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Smart </a:t>
            </a:r>
            <a:r>
              <a:rPr sz="1400" b="1" spc="-3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Parking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3883" y="3879753"/>
            <a:ext cx="871795" cy="863283"/>
          </a:xfrm>
          <a:prstGeom prst="rect">
            <a:avLst/>
          </a:prstGeom>
        </p:spPr>
      </p:pic>
      <p:grpSp>
        <p:nvGrpSpPr>
          <p:cNvPr id="20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1" name="object 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2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/>
          <p:cNvSpPr txBox="1">
            <a:spLocks/>
          </p:cNvSpPr>
          <p:nvPr/>
        </p:nvSpPr>
        <p:spPr>
          <a:xfrm>
            <a:off x="153606" y="186689"/>
            <a:ext cx="3510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0" kern="0" dirty="0" smtClean="0">
                <a:solidFill>
                  <a:schemeClr val="tx1"/>
                </a:solidFill>
              </a:rPr>
              <a:t>Smartcity</a:t>
            </a:r>
            <a:r>
              <a:rPr lang="en-US" sz="2400" b="0" kern="0" spc="-10" dirty="0" smtClean="0">
                <a:solidFill>
                  <a:schemeClr val="tx1"/>
                </a:solidFill>
              </a:rPr>
              <a:t> </a:t>
            </a:r>
            <a:r>
              <a:rPr lang="en-US" sz="2400" b="0" kern="0" dirty="0" smtClean="0">
                <a:solidFill>
                  <a:schemeClr val="tx1"/>
                </a:solidFill>
              </a:rPr>
              <a:t>–</a:t>
            </a:r>
            <a:r>
              <a:rPr lang="en-US" sz="2400" b="0" kern="0" spc="-25" dirty="0" smtClean="0">
                <a:solidFill>
                  <a:schemeClr val="tx1"/>
                </a:solidFill>
              </a:rPr>
              <a:t> </a:t>
            </a:r>
            <a:r>
              <a:rPr lang="en-US" sz="2400" b="0" kern="0" dirty="0" smtClean="0">
                <a:solidFill>
                  <a:schemeClr val="tx1"/>
                </a:solidFill>
              </a:rPr>
              <a:t>IOT</a:t>
            </a:r>
            <a:r>
              <a:rPr lang="en-US" sz="2400" b="0" kern="0" spc="-45" dirty="0" smtClean="0">
                <a:solidFill>
                  <a:schemeClr val="tx1"/>
                </a:solidFill>
              </a:rPr>
              <a:t> </a:t>
            </a:r>
            <a:r>
              <a:rPr lang="en-US" sz="2400" b="0" kern="0" dirty="0" smtClean="0">
                <a:solidFill>
                  <a:schemeClr val="tx1"/>
                </a:solidFill>
              </a:rPr>
              <a:t>Solutions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6928" y="81430"/>
            <a:ext cx="3062098" cy="1123373"/>
          </a:xfrm>
          <a:prstGeom prst="rect">
            <a:avLst/>
          </a:prstGeom>
        </p:spPr>
      </p:pic>
      <p:pic>
        <p:nvPicPr>
          <p:cNvPr id="26" name="Picture 25" descr="Serba"/>
          <p:cNvPicPr>
            <a:picLocks noGrp="1" noChangeAspect="1"/>
          </p:cNvPicPr>
          <p:nvPr isPhoto="1"/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object 4"/>
          <p:cNvSpPr/>
          <p:nvPr/>
        </p:nvSpPr>
        <p:spPr>
          <a:xfrm>
            <a:off x="231036" y="6477182"/>
            <a:ext cx="11579964" cy="259304"/>
          </a:xfrm>
          <a:custGeom>
            <a:avLst/>
            <a:gdLst/>
            <a:ahLst/>
            <a:cxnLst/>
            <a:rect l="l" t="t" r="r" b="b"/>
            <a:pathLst>
              <a:path w="8729980" h="845819">
                <a:moveTo>
                  <a:pt x="8729472" y="0"/>
                </a:moveTo>
                <a:lnTo>
                  <a:pt x="0" y="0"/>
                </a:lnTo>
                <a:lnTo>
                  <a:pt x="0" y="845820"/>
                </a:lnTo>
                <a:lnTo>
                  <a:pt x="8729472" y="845820"/>
                </a:lnTo>
                <a:lnTo>
                  <a:pt x="8729472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6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7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2"/>
          <p:cNvGrpSpPr/>
          <p:nvPr/>
        </p:nvGrpSpPr>
        <p:grpSpPr>
          <a:xfrm>
            <a:off x="228600" y="6553200"/>
            <a:ext cx="11582400" cy="1600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9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0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719" y="0"/>
            <a:ext cx="3054681" cy="1120652"/>
          </a:xfrm>
          <a:prstGeom prst="rect">
            <a:avLst/>
          </a:prstGeom>
        </p:spPr>
      </p:pic>
      <p:pic>
        <p:nvPicPr>
          <p:cNvPr id="12" name="Picture 11" descr="Serba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bject 6"/>
          <p:cNvSpPr txBox="1"/>
          <p:nvPr/>
        </p:nvSpPr>
        <p:spPr>
          <a:xfrm>
            <a:off x="1891030" y="1339087"/>
            <a:ext cx="7924800" cy="38862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9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Do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8664" y="2997707"/>
            <a:ext cx="1915668" cy="2077212"/>
          </a:xfrm>
          <a:prstGeom prst="rect">
            <a:avLst/>
          </a:prstGeom>
        </p:spPr>
      </p:pic>
      <p:sp>
        <p:nvSpPr>
          <p:cNvPr id="15" name="object 19"/>
          <p:cNvSpPr txBox="1"/>
          <p:nvPr/>
        </p:nvSpPr>
        <p:spPr>
          <a:xfrm>
            <a:off x="7269606" y="5038471"/>
            <a:ext cx="240411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0710" marR="5080" indent="-58864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Rapid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Development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Complex,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Business </a:t>
            </a:r>
            <a:r>
              <a:rPr sz="1400" b="1" spc="-5" dirty="0">
                <a:latin typeface="Calibri"/>
                <a:cs typeface="Calibri"/>
              </a:rPr>
              <a:t>Centric </a:t>
            </a:r>
            <a:r>
              <a:rPr sz="1400" b="1" dirty="0">
                <a:latin typeface="Calibri"/>
                <a:cs typeface="Calibri"/>
              </a:rPr>
              <a:t> Enterprise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Apps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24"/>
          <p:cNvSpPr/>
          <p:nvPr/>
        </p:nvSpPr>
        <p:spPr>
          <a:xfrm>
            <a:off x="6797771" y="3886201"/>
            <a:ext cx="539115" cy="374824"/>
          </a:xfrm>
          <a:custGeom>
            <a:avLst/>
            <a:gdLst/>
            <a:ahLst/>
            <a:cxnLst/>
            <a:rect l="l" t="t" r="r" b="b"/>
            <a:pathLst>
              <a:path w="539115" h="252095">
                <a:moveTo>
                  <a:pt x="0" y="0"/>
                </a:moveTo>
                <a:lnTo>
                  <a:pt x="538733" y="0"/>
                </a:lnTo>
                <a:lnTo>
                  <a:pt x="538733" y="100711"/>
                </a:lnTo>
                <a:lnTo>
                  <a:pt x="0" y="100711"/>
                </a:lnTo>
                <a:lnTo>
                  <a:pt x="0" y="0"/>
                </a:lnTo>
                <a:close/>
              </a:path>
              <a:path w="539115" h="252095">
                <a:moveTo>
                  <a:pt x="0" y="151003"/>
                </a:moveTo>
                <a:lnTo>
                  <a:pt x="538733" y="151003"/>
                </a:lnTo>
                <a:lnTo>
                  <a:pt x="538733" y="251714"/>
                </a:lnTo>
                <a:lnTo>
                  <a:pt x="0" y="251714"/>
                </a:lnTo>
                <a:lnTo>
                  <a:pt x="0" y="151003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8096" y="2997707"/>
            <a:ext cx="1953768" cy="2116836"/>
          </a:xfrm>
          <a:prstGeom prst="rect">
            <a:avLst/>
          </a:prstGeom>
        </p:spPr>
      </p:pic>
      <p:sp>
        <p:nvSpPr>
          <p:cNvPr id="18" name="object 17"/>
          <p:cNvSpPr txBox="1"/>
          <p:nvPr/>
        </p:nvSpPr>
        <p:spPr>
          <a:xfrm>
            <a:off x="5028438" y="5080508"/>
            <a:ext cx="11023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Digital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Process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Framework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9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0394" y="3038055"/>
            <a:ext cx="1911095" cy="2071116"/>
          </a:xfrm>
          <a:prstGeom prst="rect">
            <a:avLst/>
          </a:prstGeom>
        </p:spPr>
      </p:pic>
      <p:sp>
        <p:nvSpPr>
          <p:cNvPr id="20" name="object 21"/>
          <p:cNvSpPr/>
          <p:nvPr/>
        </p:nvSpPr>
        <p:spPr>
          <a:xfrm>
            <a:off x="4069811" y="3937683"/>
            <a:ext cx="429259" cy="427990"/>
          </a:xfrm>
          <a:custGeom>
            <a:avLst/>
            <a:gdLst/>
            <a:ahLst/>
            <a:cxnLst/>
            <a:rect l="l" t="t" r="r" b="b"/>
            <a:pathLst>
              <a:path w="429260" h="427989">
                <a:moveTo>
                  <a:pt x="429006" y="144780"/>
                </a:moveTo>
                <a:lnTo>
                  <a:pt x="283083" y="144780"/>
                </a:lnTo>
                <a:lnTo>
                  <a:pt x="283083" y="0"/>
                </a:lnTo>
                <a:lnTo>
                  <a:pt x="145923" y="0"/>
                </a:lnTo>
                <a:lnTo>
                  <a:pt x="145923" y="144780"/>
                </a:lnTo>
                <a:lnTo>
                  <a:pt x="0" y="144780"/>
                </a:lnTo>
                <a:lnTo>
                  <a:pt x="0" y="281940"/>
                </a:lnTo>
                <a:lnTo>
                  <a:pt x="145923" y="281940"/>
                </a:lnTo>
                <a:lnTo>
                  <a:pt x="145923" y="427990"/>
                </a:lnTo>
                <a:lnTo>
                  <a:pt x="283083" y="427990"/>
                </a:lnTo>
                <a:lnTo>
                  <a:pt x="283083" y="281940"/>
                </a:lnTo>
                <a:lnTo>
                  <a:pt x="429006" y="281940"/>
                </a:lnTo>
                <a:lnTo>
                  <a:pt x="429006" y="1447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/>
          <p:cNvSpPr txBox="1"/>
          <p:nvPr/>
        </p:nvSpPr>
        <p:spPr>
          <a:xfrm>
            <a:off x="2494466" y="5054776"/>
            <a:ext cx="7429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ow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Code  Platform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3776217" y="1831974"/>
            <a:ext cx="41567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5945" marR="5080" indent="-18338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Change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the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way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IT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System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are</a:t>
            </a:r>
            <a:r>
              <a:rPr sz="1600" b="1" spc="-5" dirty="0">
                <a:latin typeface="Calibri"/>
                <a:cs typeface="Calibri"/>
              </a:rPr>
              <a:t> Built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and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managed </a:t>
            </a:r>
            <a:r>
              <a:rPr sz="1600" b="1" spc="-3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Using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3469640" y="2448560"/>
            <a:ext cx="476758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iPROOF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Low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Code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Platform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&amp;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Digital Process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Framework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790" y="146061"/>
            <a:ext cx="4798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latin typeface="Rockwell"/>
                <a:ea typeface="+mj-ea"/>
                <a:cs typeface="Rockwell"/>
              </a:rPr>
              <a:t>Introduction to </a:t>
            </a:r>
            <a:r>
              <a:rPr lang="en-US" sz="2400" kern="0" dirty="0" smtClean="0">
                <a:latin typeface="Rockwell"/>
                <a:ea typeface="+mj-ea"/>
                <a:cs typeface="Rockwell"/>
              </a:rPr>
              <a:t>I PROOF </a:t>
            </a:r>
            <a:r>
              <a:rPr lang="en-US" sz="2400" kern="0" dirty="0">
                <a:latin typeface="Rockwell"/>
                <a:ea typeface="+mj-ea"/>
                <a:cs typeface="Rockwell"/>
              </a:rPr>
              <a:t>Platform</a:t>
            </a:r>
            <a:endParaRPr lang="en-US" sz="2400" kern="0" dirty="0">
              <a:latin typeface="Rockwell"/>
              <a:ea typeface="+mj-ea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63522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3"/>
          <p:cNvGrpSpPr/>
          <p:nvPr/>
        </p:nvGrpSpPr>
        <p:grpSpPr>
          <a:xfrm>
            <a:off x="265911" y="1070182"/>
            <a:ext cx="11926089" cy="5386070"/>
            <a:chOff x="-19050" y="952500"/>
            <a:chExt cx="11976735" cy="5386070"/>
          </a:xfrm>
        </p:grpSpPr>
        <p:pic>
          <p:nvPicPr>
            <p:cNvPr id="6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" y="990600"/>
              <a:ext cx="8048244" cy="1066800"/>
            </a:xfrm>
            <a:prstGeom prst="rect">
              <a:avLst/>
            </a:prstGeom>
          </p:spPr>
        </p:pic>
        <p:sp>
          <p:nvSpPr>
            <p:cNvPr id="7" name="object 5"/>
            <p:cNvSpPr/>
            <p:nvPr/>
          </p:nvSpPr>
          <p:spPr>
            <a:xfrm>
              <a:off x="0" y="971550"/>
              <a:ext cx="8076565" cy="1104900"/>
            </a:xfrm>
            <a:custGeom>
              <a:avLst/>
              <a:gdLst/>
              <a:ahLst/>
              <a:cxnLst/>
              <a:rect l="l" t="t" r="r" b="b"/>
              <a:pathLst>
                <a:path w="8076565" h="1104900">
                  <a:moveTo>
                    <a:pt x="0" y="1104900"/>
                  </a:moveTo>
                  <a:lnTo>
                    <a:pt x="8076438" y="1104900"/>
                  </a:lnTo>
                  <a:lnTo>
                    <a:pt x="8076438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" y="2353055"/>
              <a:ext cx="5029200" cy="609600"/>
            </a:xfrm>
            <a:prstGeom prst="rect">
              <a:avLst/>
            </a:prstGeom>
          </p:spPr>
        </p:pic>
        <p:sp>
          <p:nvSpPr>
            <p:cNvPr id="9" name="object 7"/>
            <p:cNvSpPr/>
            <p:nvPr/>
          </p:nvSpPr>
          <p:spPr>
            <a:xfrm>
              <a:off x="2286" y="2334005"/>
              <a:ext cx="5067300" cy="647700"/>
            </a:xfrm>
            <a:custGeom>
              <a:avLst/>
              <a:gdLst/>
              <a:ahLst/>
              <a:cxnLst/>
              <a:rect l="l" t="t" r="r" b="b"/>
              <a:pathLst>
                <a:path w="5067300" h="647700">
                  <a:moveTo>
                    <a:pt x="0" y="647700"/>
                  </a:moveTo>
                  <a:lnTo>
                    <a:pt x="5067300" y="647700"/>
                  </a:lnTo>
                  <a:lnTo>
                    <a:pt x="5067300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" y="3279669"/>
              <a:ext cx="5800318" cy="1523978"/>
            </a:xfrm>
            <a:prstGeom prst="rect">
              <a:avLst/>
            </a:prstGeom>
          </p:spPr>
        </p:pic>
        <p:sp>
          <p:nvSpPr>
            <p:cNvPr id="11" name="object 9"/>
            <p:cNvSpPr/>
            <p:nvPr/>
          </p:nvSpPr>
          <p:spPr>
            <a:xfrm>
              <a:off x="0" y="3260598"/>
              <a:ext cx="5828665" cy="1562100"/>
            </a:xfrm>
            <a:custGeom>
              <a:avLst/>
              <a:gdLst/>
              <a:ahLst/>
              <a:cxnLst/>
              <a:rect l="l" t="t" r="r" b="b"/>
              <a:pathLst>
                <a:path w="5828665" h="1562100">
                  <a:moveTo>
                    <a:pt x="0" y="1562100"/>
                  </a:moveTo>
                  <a:lnTo>
                    <a:pt x="5828538" y="1562100"/>
                  </a:lnTo>
                  <a:lnTo>
                    <a:pt x="5828538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" y="4956085"/>
              <a:ext cx="5775529" cy="861430"/>
            </a:xfrm>
            <a:prstGeom prst="rect">
              <a:avLst/>
            </a:prstGeom>
          </p:spPr>
        </p:pic>
        <p:sp>
          <p:nvSpPr>
            <p:cNvPr id="13" name="object 11"/>
            <p:cNvSpPr/>
            <p:nvPr/>
          </p:nvSpPr>
          <p:spPr>
            <a:xfrm>
              <a:off x="0" y="4936997"/>
              <a:ext cx="5810250" cy="905510"/>
            </a:xfrm>
            <a:custGeom>
              <a:avLst/>
              <a:gdLst/>
              <a:ahLst/>
              <a:cxnLst/>
              <a:rect l="l" t="t" r="r" b="b"/>
              <a:pathLst>
                <a:path w="5810250" h="905510">
                  <a:moveTo>
                    <a:pt x="0" y="905255"/>
                  </a:moveTo>
                  <a:lnTo>
                    <a:pt x="5810250" y="905255"/>
                  </a:lnTo>
                  <a:lnTo>
                    <a:pt x="581025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8535161" y="1527809"/>
              <a:ext cx="3409315" cy="4798060"/>
            </a:xfrm>
            <a:custGeom>
              <a:avLst/>
              <a:gdLst/>
              <a:ahLst/>
              <a:cxnLst/>
              <a:rect l="l" t="t" r="r" b="b"/>
              <a:pathLst>
                <a:path w="3409315" h="4798060">
                  <a:moveTo>
                    <a:pt x="3054096" y="0"/>
                  </a:moveTo>
                  <a:lnTo>
                    <a:pt x="355092" y="0"/>
                  </a:lnTo>
                  <a:lnTo>
                    <a:pt x="306913" y="3242"/>
                  </a:lnTo>
                  <a:lnTo>
                    <a:pt x="260702" y="12685"/>
                  </a:lnTo>
                  <a:lnTo>
                    <a:pt x="216884" y="27908"/>
                  </a:lnTo>
                  <a:lnTo>
                    <a:pt x="175880" y="48485"/>
                  </a:lnTo>
                  <a:lnTo>
                    <a:pt x="138116" y="73995"/>
                  </a:lnTo>
                  <a:lnTo>
                    <a:pt x="104013" y="104012"/>
                  </a:lnTo>
                  <a:lnTo>
                    <a:pt x="73995" y="138116"/>
                  </a:lnTo>
                  <a:lnTo>
                    <a:pt x="48485" y="175880"/>
                  </a:lnTo>
                  <a:lnTo>
                    <a:pt x="27908" y="216884"/>
                  </a:lnTo>
                  <a:lnTo>
                    <a:pt x="12685" y="260702"/>
                  </a:lnTo>
                  <a:lnTo>
                    <a:pt x="3242" y="306913"/>
                  </a:lnTo>
                  <a:lnTo>
                    <a:pt x="0" y="355091"/>
                  </a:lnTo>
                  <a:lnTo>
                    <a:pt x="0" y="4442409"/>
                  </a:lnTo>
                  <a:lnTo>
                    <a:pt x="3242" y="4490599"/>
                  </a:lnTo>
                  <a:lnTo>
                    <a:pt x="12685" y="4536819"/>
                  </a:lnTo>
                  <a:lnTo>
                    <a:pt x="27908" y="4580646"/>
                  </a:lnTo>
                  <a:lnTo>
                    <a:pt x="48485" y="4621656"/>
                  </a:lnTo>
                  <a:lnTo>
                    <a:pt x="73995" y="4659425"/>
                  </a:lnTo>
                  <a:lnTo>
                    <a:pt x="104013" y="4693532"/>
                  </a:lnTo>
                  <a:lnTo>
                    <a:pt x="138116" y="4723553"/>
                  </a:lnTo>
                  <a:lnTo>
                    <a:pt x="175880" y="4749064"/>
                  </a:lnTo>
                  <a:lnTo>
                    <a:pt x="216884" y="4769642"/>
                  </a:lnTo>
                  <a:lnTo>
                    <a:pt x="260702" y="4784865"/>
                  </a:lnTo>
                  <a:lnTo>
                    <a:pt x="306913" y="4794309"/>
                  </a:lnTo>
                  <a:lnTo>
                    <a:pt x="355092" y="4797552"/>
                  </a:lnTo>
                  <a:lnTo>
                    <a:pt x="3054096" y="4797552"/>
                  </a:lnTo>
                  <a:lnTo>
                    <a:pt x="3102274" y="4794309"/>
                  </a:lnTo>
                  <a:lnTo>
                    <a:pt x="3148485" y="4784865"/>
                  </a:lnTo>
                  <a:lnTo>
                    <a:pt x="3192303" y="4769642"/>
                  </a:lnTo>
                  <a:lnTo>
                    <a:pt x="3233307" y="4749064"/>
                  </a:lnTo>
                  <a:lnTo>
                    <a:pt x="3271071" y="4723553"/>
                  </a:lnTo>
                  <a:lnTo>
                    <a:pt x="3305175" y="4693532"/>
                  </a:lnTo>
                  <a:lnTo>
                    <a:pt x="3335192" y="4659425"/>
                  </a:lnTo>
                  <a:lnTo>
                    <a:pt x="3360702" y="4621656"/>
                  </a:lnTo>
                  <a:lnTo>
                    <a:pt x="3381279" y="4580646"/>
                  </a:lnTo>
                  <a:lnTo>
                    <a:pt x="3396502" y="4536819"/>
                  </a:lnTo>
                  <a:lnTo>
                    <a:pt x="3405945" y="4490599"/>
                  </a:lnTo>
                  <a:lnTo>
                    <a:pt x="3409188" y="4442409"/>
                  </a:lnTo>
                  <a:lnTo>
                    <a:pt x="3409188" y="355091"/>
                  </a:lnTo>
                  <a:lnTo>
                    <a:pt x="3405945" y="306913"/>
                  </a:lnTo>
                  <a:lnTo>
                    <a:pt x="3396502" y="260702"/>
                  </a:lnTo>
                  <a:lnTo>
                    <a:pt x="3381279" y="216884"/>
                  </a:lnTo>
                  <a:lnTo>
                    <a:pt x="3360702" y="175880"/>
                  </a:lnTo>
                  <a:lnTo>
                    <a:pt x="3335192" y="138116"/>
                  </a:lnTo>
                  <a:lnTo>
                    <a:pt x="3305175" y="104013"/>
                  </a:lnTo>
                  <a:lnTo>
                    <a:pt x="3271071" y="73995"/>
                  </a:lnTo>
                  <a:lnTo>
                    <a:pt x="3233307" y="48485"/>
                  </a:lnTo>
                  <a:lnTo>
                    <a:pt x="3192303" y="27908"/>
                  </a:lnTo>
                  <a:lnTo>
                    <a:pt x="3148485" y="12685"/>
                  </a:lnTo>
                  <a:lnTo>
                    <a:pt x="3102274" y="3242"/>
                  </a:lnTo>
                  <a:lnTo>
                    <a:pt x="3054096" y="0"/>
                  </a:lnTo>
                  <a:close/>
                </a:path>
              </a:pathLst>
            </a:custGeom>
            <a:solidFill>
              <a:srgbClr val="0D0D0D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8535161" y="1527809"/>
              <a:ext cx="3409315" cy="4798060"/>
            </a:xfrm>
            <a:custGeom>
              <a:avLst/>
              <a:gdLst/>
              <a:ahLst/>
              <a:cxnLst/>
              <a:rect l="l" t="t" r="r" b="b"/>
              <a:pathLst>
                <a:path w="3409315" h="4798060">
                  <a:moveTo>
                    <a:pt x="0" y="355091"/>
                  </a:moveTo>
                  <a:lnTo>
                    <a:pt x="3242" y="306913"/>
                  </a:lnTo>
                  <a:lnTo>
                    <a:pt x="12685" y="260702"/>
                  </a:lnTo>
                  <a:lnTo>
                    <a:pt x="27908" y="216884"/>
                  </a:lnTo>
                  <a:lnTo>
                    <a:pt x="48485" y="175880"/>
                  </a:lnTo>
                  <a:lnTo>
                    <a:pt x="73995" y="138116"/>
                  </a:lnTo>
                  <a:lnTo>
                    <a:pt x="104013" y="104012"/>
                  </a:lnTo>
                  <a:lnTo>
                    <a:pt x="138116" y="73995"/>
                  </a:lnTo>
                  <a:lnTo>
                    <a:pt x="175880" y="48485"/>
                  </a:lnTo>
                  <a:lnTo>
                    <a:pt x="216884" y="27908"/>
                  </a:lnTo>
                  <a:lnTo>
                    <a:pt x="260702" y="12685"/>
                  </a:lnTo>
                  <a:lnTo>
                    <a:pt x="306913" y="3242"/>
                  </a:lnTo>
                  <a:lnTo>
                    <a:pt x="355092" y="0"/>
                  </a:lnTo>
                  <a:lnTo>
                    <a:pt x="3054096" y="0"/>
                  </a:lnTo>
                  <a:lnTo>
                    <a:pt x="3102274" y="3242"/>
                  </a:lnTo>
                  <a:lnTo>
                    <a:pt x="3148485" y="12685"/>
                  </a:lnTo>
                  <a:lnTo>
                    <a:pt x="3192303" y="27908"/>
                  </a:lnTo>
                  <a:lnTo>
                    <a:pt x="3233307" y="48485"/>
                  </a:lnTo>
                  <a:lnTo>
                    <a:pt x="3271071" y="73995"/>
                  </a:lnTo>
                  <a:lnTo>
                    <a:pt x="3305175" y="104013"/>
                  </a:lnTo>
                  <a:lnTo>
                    <a:pt x="3335192" y="138116"/>
                  </a:lnTo>
                  <a:lnTo>
                    <a:pt x="3360702" y="175880"/>
                  </a:lnTo>
                  <a:lnTo>
                    <a:pt x="3381279" y="216884"/>
                  </a:lnTo>
                  <a:lnTo>
                    <a:pt x="3396502" y="260702"/>
                  </a:lnTo>
                  <a:lnTo>
                    <a:pt x="3405945" y="306913"/>
                  </a:lnTo>
                  <a:lnTo>
                    <a:pt x="3409188" y="355091"/>
                  </a:lnTo>
                  <a:lnTo>
                    <a:pt x="3409188" y="4442409"/>
                  </a:lnTo>
                  <a:lnTo>
                    <a:pt x="3405945" y="4490599"/>
                  </a:lnTo>
                  <a:lnTo>
                    <a:pt x="3396502" y="4536819"/>
                  </a:lnTo>
                  <a:lnTo>
                    <a:pt x="3381279" y="4580646"/>
                  </a:lnTo>
                  <a:lnTo>
                    <a:pt x="3360702" y="4621656"/>
                  </a:lnTo>
                  <a:lnTo>
                    <a:pt x="3335192" y="4659425"/>
                  </a:lnTo>
                  <a:lnTo>
                    <a:pt x="3305175" y="4693532"/>
                  </a:lnTo>
                  <a:lnTo>
                    <a:pt x="3271071" y="4723553"/>
                  </a:lnTo>
                  <a:lnTo>
                    <a:pt x="3233307" y="4749064"/>
                  </a:lnTo>
                  <a:lnTo>
                    <a:pt x="3192303" y="4769642"/>
                  </a:lnTo>
                  <a:lnTo>
                    <a:pt x="3148485" y="4784865"/>
                  </a:lnTo>
                  <a:lnTo>
                    <a:pt x="3102274" y="4794309"/>
                  </a:lnTo>
                  <a:lnTo>
                    <a:pt x="3054096" y="4797552"/>
                  </a:lnTo>
                  <a:lnTo>
                    <a:pt x="355092" y="4797552"/>
                  </a:lnTo>
                  <a:lnTo>
                    <a:pt x="306913" y="4794309"/>
                  </a:lnTo>
                  <a:lnTo>
                    <a:pt x="260702" y="4784865"/>
                  </a:lnTo>
                  <a:lnTo>
                    <a:pt x="216884" y="4769642"/>
                  </a:lnTo>
                  <a:lnTo>
                    <a:pt x="175880" y="4749064"/>
                  </a:lnTo>
                  <a:lnTo>
                    <a:pt x="138116" y="4723553"/>
                  </a:lnTo>
                  <a:lnTo>
                    <a:pt x="104013" y="4693532"/>
                  </a:lnTo>
                  <a:lnTo>
                    <a:pt x="73995" y="4659425"/>
                  </a:lnTo>
                  <a:lnTo>
                    <a:pt x="48485" y="4621656"/>
                  </a:lnTo>
                  <a:lnTo>
                    <a:pt x="27908" y="4580646"/>
                  </a:lnTo>
                  <a:lnTo>
                    <a:pt x="12685" y="4536819"/>
                  </a:lnTo>
                  <a:lnTo>
                    <a:pt x="3242" y="4490599"/>
                  </a:lnTo>
                  <a:lnTo>
                    <a:pt x="0" y="4442409"/>
                  </a:lnTo>
                  <a:lnTo>
                    <a:pt x="0" y="35509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4"/>
          <p:cNvSpPr txBox="1"/>
          <p:nvPr/>
        </p:nvSpPr>
        <p:spPr>
          <a:xfrm>
            <a:off x="9023602" y="2207297"/>
            <a:ext cx="273367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62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experts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predict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65%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of all </a:t>
            </a:r>
            <a:r>
              <a:rPr sz="2400" b="1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development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would</a:t>
            </a:r>
            <a:r>
              <a:rPr sz="24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sz="2400" b="1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low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platforms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•"/>
            </a:pPr>
            <a:endParaRPr sz="235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24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2400" b="1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BPM shall 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drive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Digital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8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9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0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"/>
          <p:cNvGrpSpPr/>
          <p:nvPr/>
        </p:nvGrpSpPr>
        <p:grpSpPr>
          <a:xfrm>
            <a:off x="193239" y="6514881"/>
            <a:ext cx="11564037" cy="222227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22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2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0806" y="263273"/>
            <a:ext cx="7343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latin typeface="Rockwell"/>
                <a:ea typeface="+mj-ea"/>
                <a:cs typeface="Rockwell"/>
              </a:rPr>
              <a:t>Low Code Platform – the future of All Development</a:t>
            </a:r>
            <a:endParaRPr lang="en-US" sz="2400" kern="0" dirty="0">
              <a:latin typeface="Rockwell"/>
              <a:ea typeface="+mj-ea"/>
              <a:cs typeface="Rockwel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562" y="45484"/>
            <a:ext cx="3052838" cy="1119976"/>
          </a:xfrm>
          <a:prstGeom prst="rect">
            <a:avLst/>
          </a:prstGeom>
        </p:spPr>
      </p:pic>
      <p:pic>
        <p:nvPicPr>
          <p:cNvPr id="26" name="Picture 25" descr="Serba"/>
          <p:cNvPicPr>
            <a:picLocks noGrp="1" noChangeAspect="1"/>
          </p:cNvPicPr>
          <p:nvPr isPhoto="1"/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16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87281"/>
              </p:ext>
            </p:extLst>
          </p:nvPr>
        </p:nvGraphicFramePr>
        <p:xfrm>
          <a:off x="228600" y="914400"/>
          <a:ext cx="11579860" cy="548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1400"/>
                <a:gridCol w="4114800"/>
                <a:gridCol w="3883660"/>
              </a:tblGrid>
              <a:tr h="678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A6A6A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R w="9525">
                      <a:solidFill>
                        <a:srgbClr val="A6A6A6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29337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Ministry</a:t>
                      </a:r>
                      <a:r>
                        <a:rPr sz="1500" spc="-4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500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Education</a:t>
                      </a:r>
                      <a:endParaRPr sz="15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R="2508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Zambia</a:t>
                      </a:r>
                      <a:endParaRPr sz="12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2540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Digital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Transformation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Initiative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Ministry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500" b="1" spc="-3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General</a:t>
                      </a:r>
                      <a:r>
                        <a:rPr sz="1500" b="1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Education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(Project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Planning, 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r>
                        <a:rPr sz="1500" b="1" spc="-4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&amp;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Monitoring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system)</a:t>
                      </a:r>
                      <a:endParaRPr sz="15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1149350">
                <a:tc>
                  <a:txBody>
                    <a:bodyPr/>
                    <a:lstStyle/>
                    <a:p>
                      <a:pPr marL="10071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Ford</a:t>
                      </a:r>
                      <a:r>
                        <a:rPr sz="1500" spc="-3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Motors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8890" marR="68199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Robotics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Automation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–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OCR, </a:t>
                      </a:r>
                      <a:r>
                        <a:rPr sz="1500" b="1" spc="-3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based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automation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R w="9525">
                      <a:solidFill>
                        <a:srgbClr val="A6A6A6"/>
                      </a:solidFill>
                      <a:prstDash val="solid"/>
                    </a:lnR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500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Zamtel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229235" marR="102235" algn="ctr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iPROOF</a:t>
                      </a:r>
                      <a:r>
                        <a:rPr sz="1500" b="1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1500" b="1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Digital</a:t>
                      </a:r>
                      <a:r>
                        <a:rPr sz="1500" b="1" spc="-3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Channel</a:t>
                      </a:r>
                      <a:r>
                        <a:rPr sz="1500" b="1" spc="-3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500" b="1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Transformation </a:t>
                      </a:r>
                      <a:r>
                        <a:rPr sz="1500" b="1" spc="-3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Platform(Through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Zcom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systems</a:t>
                      </a:r>
                      <a:r>
                        <a:rPr sz="1500" b="1" spc="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121920" algn="ctr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our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local</a:t>
                      </a:r>
                      <a:r>
                        <a:rPr sz="1500" b="1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partner)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9525">
                      <a:solidFill>
                        <a:srgbClr val="A6A6A6"/>
                      </a:solidFill>
                      <a:prstDash val="solid"/>
                    </a:lnL>
                    <a:lnR w="9525">
                      <a:solidFill>
                        <a:srgbClr val="A6A6A6"/>
                      </a:solidFill>
                      <a:prstDash val="solid"/>
                    </a:lnR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2142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937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IIT</a:t>
                      </a:r>
                      <a:r>
                        <a:rPr sz="1500" spc="-7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Madras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167640" marR="74612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End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End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Institute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Management </a:t>
                      </a:r>
                      <a:r>
                        <a:rPr sz="1500" b="1" spc="-3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–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300</a:t>
                      </a:r>
                      <a:r>
                        <a:rPr sz="1500" b="1" spc="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500" b="1" spc="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Apps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A6A6A6"/>
                      </a:solidFill>
                      <a:prstDash val="solid"/>
                    </a:lnT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97790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Serba</a:t>
                      </a:r>
                      <a:r>
                        <a:rPr sz="1500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Dinamik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625475" marR="48514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Digital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Turnaround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Maintenance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 </a:t>
                      </a:r>
                      <a:r>
                        <a:rPr sz="1500" b="1" spc="-3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Oil and Gas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with 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ML,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IoT Virtual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Reality/Augmented</a:t>
                      </a:r>
                      <a:r>
                        <a:rPr sz="1500" b="1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Reality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R w="9525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A6A6A6"/>
                      </a:solidFill>
                      <a:prstDash val="solid"/>
                    </a:lnT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2203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Banc</a:t>
                      </a:r>
                      <a:r>
                        <a:rPr sz="1500" spc="-5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ABC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741680" marR="48895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Layer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Around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Flexcube</a:t>
                      </a:r>
                      <a:r>
                        <a:rPr sz="1500" b="1" spc="30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 Lending, </a:t>
                      </a:r>
                      <a:r>
                        <a:rPr sz="1500" b="1" spc="-3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Collection 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r>
                        <a:rPr sz="1500" b="1" spc="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etc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T w="9525">
                      <a:solidFill>
                        <a:srgbClr val="A6A6A6"/>
                      </a:solidFill>
                      <a:prstDash val="solid"/>
                    </a:lnT>
                    <a:lnB w="9525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1514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70280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VICE</a:t>
                      </a:r>
                      <a:r>
                        <a:rPr sz="1500" b="1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CORE</a:t>
                      </a:r>
                      <a:endParaRPr sz="15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43865" marR="764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Integrated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Process Driven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ERP </a:t>
                      </a:r>
                      <a:r>
                        <a:rPr sz="1500" b="1" spc="-3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(With</a:t>
                      </a:r>
                      <a:r>
                        <a:rPr sz="1500" b="1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Integrated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POS</a:t>
                      </a:r>
                      <a:r>
                        <a:rPr sz="1500" b="1" spc="-3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System)</a:t>
                      </a:r>
                      <a:endParaRPr sz="15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R w="9525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A6A6A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487045" algn="ctr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MFZ</a:t>
                      </a:r>
                      <a:endParaRPr sz="15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R="3175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sz="1500" b="1" spc="-2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Loan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System</a:t>
                      </a:r>
                      <a:endParaRPr sz="15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R w="9525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A6A6A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67310">
                        <a:lnSpc>
                          <a:spcPct val="100000"/>
                        </a:lnSpc>
                      </a:pPr>
                      <a:endParaRPr sz="1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564515" marR="6731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Ad-hoc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Dynamic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Apps</a:t>
                      </a: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–</a:t>
                      </a:r>
                      <a:r>
                        <a:rPr sz="15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R&amp;D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  <a:p>
                      <a:pPr marL="564515" marR="6731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500" b="1" spc="-3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New</a:t>
                      </a:r>
                      <a:r>
                        <a:rPr sz="15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500" b="1" spc="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endParaRPr sz="15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A6A6A6"/>
                      </a:solidFill>
                      <a:prstDash val="solid"/>
                    </a:lnL>
                    <a:lnT w="9525">
                      <a:solidFill>
                        <a:srgbClr val="A6A6A6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pic>
        <p:nvPicPr>
          <p:cNvPr id="7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031747"/>
            <a:ext cx="1335024" cy="509015"/>
          </a:xfrm>
          <a:prstGeom prst="rect">
            <a:avLst/>
          </a:prstGeom>
        </p:spPr>
      </p:pic>
      <p:pic>
        <p:nvPicPr>
          <p:cNvPr id="8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0600" y="1289770"/>
            <a:ext cx="2514600" cy="615229"/>
          </a:xfrm>
          <a:prstGeom prst="rect">
            <a:avLst/>
          </a:prstGeom>
        </p:spPr>
      </p:pic>
      <p:pic>
        <p:nvPicPr>
          <p:cNvPr id="9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2600" y="907480"/>
            <a:ext cx="765048" cy="765048"/>
          </a:xfrm>
          <a:prstGeom prst="rect">
            <a:avLst/>
          </a:prstGeom>
        </p:spPr>
      </p:pic>
      <p:grpSp>
        <p:nvGrpSpPr>
          <p:cNvPr id="11" name="object 2"/>
          <p:cNvGrpSpPr/>
          <p:nvPr/>
        </p:nvGrpSpPr>
        <p:grpSpPr>
          <a:xfrm>
            <a:off x="0" y="0"/>
            <a:ext cx="8729980" cy="8458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2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3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"/>
          <p:cNvGrpSpPr/>
          <p:nvPr/>
        </p:nvGrpSpPr>
        <p:grpSpPr>
          <a:xfrm>
            <a:off x="228600" y="6553200"/>
            <a:ext cx="11582400" cy="160019"/>
            <a:chOff x="0" y="0"/>
            <a:chExt cx="8729980" cy="845819"/>
          </a:xfrm>
          <a:solidFill>
            <a:schemeClr val="accent3">
              <a:lumMod val="75000"/>
            </a:schemeClr>
          </a:solidFill>
        </p:grpSpPr>
        <p:pic>
          <p:nvPicPr>
            <p:cNvPr id="15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484"/>
              <a:ext cx="7149097" cy="759291"/>
            </a:xfrm>
            <a:prstGeom prst="rect">
              <a:avLst/>
            </a:prstGeom>
            <a:grpFill/>
          </p:spPr>
        </p:pic>
        <p:sp>
          <p:nvSpPr>
            <p:cNvPr id="16" name="object 4"/>
            <p:cNvSpPr/>
            <p:nvPr/>
          </p:nvSpPr>
          <p:spPr>
            <a:xfrm>
              <a:off x="0" y="0"/>
              <a:ext cx="8729980" cy="845819"/>
            </a:xfrm>
            <a:custGeom>
              <a:avLst/>
              <a:gdLst/>
              <a:ahLst/>
              <a:cxnLst/>
              <a:rect l="l" t="t" r="r" b="b"/>
              <a:pathLst>
                <a:path w="8729980" h="845819">
                  <a:moveTo>
                    <a:pt x="8729472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8729472" y="845820"/>
                  </a:lnTo>
                  <a:lnTo>
                    <a:pt x="8729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64545" y="238243"/>
            <a:ext cx="6253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latin typeface="Rockwell"/>
                <a:ea typeface="+mj-ea"/>
                <a:cs typeface="Rockwell"/>
              </a:rPr>
              <a:t>Sample set of Apps built using the platform</a:t>
            </a:r>
          </a:p>
        </p:txBody>
      </p:sp>
      <p:pic>
        <p:nvPicPr>
          <p:cNvPr id="18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7424" y="3089148"/>
            <a:ext cx="609600" cy="609600"/>
          </a:xfrm>
          <a:prstGeom prst="rect">
            <a:avLst/>
          </a:prstGeom>
        </p:spPr>
      </p:pic>
      <p:pic>
        <p:nvPicPr>
          <p:cNvPr id="19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15355" y="2958083"/>
            <a:ext cx="950976" cy="435863"/>
          </a:xfrm>
          <a:prstGeom prst="rect">
            <a:avLst/>
          </a:prstGeom>
        </p:spPr>
      </p:pic>
      <p:pic>
        <p:nvPicPr>
          <p:cNvPr id="20" name="object 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75647" y="2840735"/>
            <a:ext cx="1051559" cy="704088"/>
          </a:xfrm>
          <a:prstGeom prst="rect">
            <a:avLst/>
          </a:prstGeom>
        </p:spPr>
      </p:pic>
      <p:pic>
        <p:nvPicPr>
          <p:cNvPr id="21" name="object 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47276" y="5029200"/>
            <a:ext cx="914400" cy="425196"/>
          </a:xfrm>
          <a:prstGeom prst="rect">
            <a:avLst/>
          </a:prstGeom>
        </p:spPr>
      </p:pic>
      <p:pic>
        <p:nvPicPr>
          <p:cNvPr id="2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26864" y="4971288"/>
            <a:ext cx="2868167" cy="5852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3032" y="58759"/>
            <a:ext cx="2830368" cy="1038360"/>
          </a:xfrm>
          <a:prstGeom prst="rect">
            <a:avLst/>
          </a:prstGeom>
        </p:spPr>
      </p:pic>
      <p:pic>
        <p:nvPicPr>
          <p:cNvPr id="24" name="Picture 23" descr="Serba"/>
          <p:cNvPicPr>
            <a:picLocks noGrp="1" noChangeAspect="1"/>
          </p:cNvPicPr>
          <p:nvPr isPhoto="1"/>
        </p:nvPicPr>
        <p:blipFill>
          <a:blip r:embed="rId1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02" y="0"/>
            <a:ext cx="3187598" cy="100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88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2003</Words>
  <Application>Microsoft Office PowerPoint</Application>
  <PresentationFormat>Widescreen</PresentationFormat>
  <Paragraphs>374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Rockwell</vt:lpstr>
      <vt:lpstr>Times New Roman</vt:lpstr>
      <vt:lpstr>Wingdings</vt:lpstr>
      <vt:lpstr>Office Theme</vt:lpstr>
      <vt:lpstr>SERBA2C INDIA PVT LTD</vt:lpstr>
      <vt:lpstr>About Us</vt:lpstr>
      <vt:lpstr>PowerPoint Presentation</vt:lpstr>
      <vt:lpstr>PowerPoint Presentation</vt:lpstr>
      <vt:lpstr>Smartcity – IOT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Solid Waste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varadhan</dc:creator>
  <cp:keywords>praxio it consulting pvt ltd</cp:keywords>
  <cp:lastModifiedBy>Admin</cp:lastModifiedBy>
  <cp:revision>38</cp:revision>
  <dcterms:created xsi:type="dcterms:W3CDTF">2021-09-07T06:03:08Z</dcterms:created>
  <dcterms:modified xsi:type="dcterms:W3CDTF">2021-09-07T11:31:15Z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2021-09-07T00:00:00Z</vt:filetime>
  </property>
</Properties>
</file>